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55"/>
  </p:notesMasterIdLst>
  <p:sldIdLst>
    <p:sldId id="256" r:id="rId2"/>
    <p:sldId id="258" r:id="rId3"/>
    <p:sldId id="357" r:id="rId4"/>
    <p:sldId id="259" r:id="rId5"/>
    <p:sldId id="260" r:id="rId6"/>
    <p:sldId id="314" r:id="rId7"/>
    <p:sldId id="315" r:id="rId8"/>
    <p:sldId id="283" r:id="rId9"/>
    <p:sldId id="344" r:id="rId10"/>
    <p:sldId id="345" r:id="rId11"/>
    <p:sldId id="346" r:id="rId12"/>
    <p:sldId id="362" r:id="rId13"/>
    <p:sldId id="316" r:id="rId14"/>
    <p:sldId id="317" r:id="rId15"/>
    <p:sldId id="342" r:id="rId16"/>
    <p:sldId id="348" r:id="rId17"/>
    <p:sldId id="328" r:id="rId18"/>
    <p:sldId id="318" r:id="rId19"/>
    <p:sldId id="319" r:id="rId20"/>
    <p:sldId id="349" r:id="rId21"/>
    <p:sldId id="350" r:id="rId22"/>
    <p:sldId id="329" r:id="rId23"/>
    <p:sldId id="320" r:id="rId24"/>
    <p:sldId id="330" r:id="rId25"/>
    <p:sldId id="331" r:id="rId26"/>
    <p:sldId id="321" r:id="rId27"/>
    <p:sldId id="351" r:id="rId28"/>
    <p:sldId id="352" r:id="rId29"/>
    <p:sldId id="339" r:id="rId30"/>
    <p:sldId id="322" r:id="rId31"/>
    <p:sldId id="332" r:id="rId32"/>
    <p:sldId id="333" r:id="rId33"/>
    <p:sldId id="334" r:id="rId34"/>
    <p:sldId id="335" r:id="rId35"/>
    <p:sldId id="336" r:id="rId36"/>
    <p:sldId id="337" r:id="rId37"/>
    <p:sldId id="338" r:id="rId38"/>
    <p:sldId id="323" r:id="rId39"/>
    <p:sldId id="324" r:id="rId40"/>
    <p:sldId id="325" r:id="rId41"/>
    <p:sldId id="326" r:id="rId42"/>
    <p:sldId id="327" r:id="rId43"/>
    <p:sldId id="353" r:id="rId44"/>
    <p:sldId id="354" r:id="rId45"/>
    <p:sldId id="355" r:id="rId46"/>
    <p:sldId id="356" r:id="rId47"/>
    <p:sldId id="271" r:id="rId48"/>
    <p:sldId id="358" r:id="rId49"/>
    <p:sldId id="359" r:id="rId50"/>
    <p:sldId id="360" r:id="rId51"/>
    <p:sldId id="361" r:id="rId52"/>
    <p:sldId id="261" r:id="rId53"/>
    <p:sldId id="340" r:id="rId54"/>
  </p:sldIdLst>
  <p:sldSz cx="9144000" cy="5143500" type="screen16x9"/>
  <p:notesSz cx="6858000" cy="9144000"/>
  <p:embeddedFontLst>
    <p:embeddedFont>
      <p:font typeface="Bebas Neue" panose="020B0606020202050201" pitchFamily="34" charset="0"/>
      <p:regular r:id="rId56"/>
    </p:embeddedFont>
    <p:embeddedFont>
      <p:font typeface="Fira Sans Extra Condensed Medium" panose="020B0604020202020204" charset="0"/>
      <p:regular r:id="rId57"/>
      <p:bold r:id="rId58"/>
      <p:italic r:id="rId59"/>
      <p:boldItalic r:id="rId60"/>
    </p:embeddedFont>
    <p:embeddedFont>
      <p:font typeface="Lucida Bright" panose="02040602050505020304" pitchFamily="18" charset="0"/>
      <p:regular r:id="rId61"/>
      <p:bold r:id="rId62"/>
      <p:italic r:id="rId63"/>
      <p:boldItalic r:id="rId64"/>
    </p:embeddedFont>
    <p:embeddedFont>
      <p:font typeface="Overpass" panose="020B0604020202020204" charset="0"/>
      <p:regular r:id="rId65"/>
      <p:bold r:id="rId66"/>
      <p:italic r:id="rId67"/>
      <p:boldItalic r:id="rId68"/>
    </p:embeddedFont>
    <p:embeddedFont>
      <p:font typeface="Overpass Light" panose="020B0604020202020204" charset="0"/>
      <p:regular r:id="rId69"/>
      <p:bold r:id="rId70"/>
      <p:italic r:id="rId71"/>
      <p:boldItalic r:id="rId72"/>
    </p:embeddedFont>
    <p:embeddedFont>
      <p:font typeface="Roboto Slab Light" panose="020B0604020202020204" charset="0"/>
      <p:regular r:id="rId73"/>
      <p:bold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D37AA0-4028-48C0-9888-002B0997FA61}">
  <a:tblStyle styleId="{75D37AA0-4028-48C0-9888-002B0997FA6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107" d="100"/>
          <a:sy n="107" d="100"/>
        </p:scale>
        <p:origin x="7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978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366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488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2152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758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g859e2d699a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9" name="Google Shape;2449;g859e2d699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9659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226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6711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4426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249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g859e2d699a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9" name="Google Shape;2449;g859e2d699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7091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772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0361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1035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6214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58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041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g859e2d699a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9" name="Google Shape;2449;g859e2d699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925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57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6572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77a667ef0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77a667ef0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9569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63711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9117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7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867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7407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6342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95081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2066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144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3806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00999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7026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9097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g859e2d699a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9" name="Google Shape;2449;g859e2d699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6775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57675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94473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4403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77a667ef0f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77a667ef0f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77a667ef0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77a667ef0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35999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7176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19791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31641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77a667ef0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77a667ef0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g859e2d699a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9" name="Google Shape;2449;g859e2d699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0405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428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477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g859e2d699a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9" name="Google Shape;2449;g859e2d699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7d29277cd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7d29277c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8888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112"/>
        <p:cNvGrpSpPr/>
        <p:nvPr/>
      </p:nvGrpSpPr>
      <p:grpSpPr>
        <a:xfrm>
          <a:off x="0" y="0"/>
          <a:ext cx="0" cy="0"/>
          <a:chOff x="0" y="0"/>
          <a:chExt cx="0" cy="0"/>
        </a:xfrm>
      </p:grpSpPr>
      <p:sp>
        <p:nvSpPr>
          <p:cNvPr id="113" name="Google Shape;113;p2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6" name="Google Shape;116;p2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None/>
              <a:defRPr>
                <a:latin typeface="Bebas Neue"/>
                <a:ea typeface="Bebas Neue"/>
                <a:cs typeface="Bebas Neue"/>
                <a:sym typeface="Bebas Neue"/>
              </a:defRPr>
            </a:lvl2pPr>
            <a:lvl3pPr lvl="2" algn="ctr">
              <a:lnSpc>
                <a:spcPct val="100000"/>
              </a:lnSpc>
              <a:spcBef>
                <a:spcPts val="0"/>
              </a:spcBef>
              <a:spcAft>
                <a:spcPts val="0"/>
              </a:spcAft>
              <a:buNone/>
              <a:defRPr>
                <a:latin typeface="Bebas Neue"/>
                <a:ea typeface="Bebas Neue"/>
                <a:cs typeface="Bebas Neue"/>
                <a:sym typeface="Bebas Neue"/>
              </a:defRPr>
            </a:lvl3pPr>
            <a:lvl4pPr lvl="3" algn="ctr">
              <a:lnSpc>
                <a:spcPct val="100000"/>
              </a:lnSpc>
              <a:spcBef>
                <a:spcPts val="0"/>
              </a:spcBef>
              <a:spcAft>
                <a:spcPts val="0"/>
              </a:spcAft>
              <a:buNone/>
              <a:defRPr>
                <a:latin typeface="Bebas Neue"/>
                <a:ea typeface="Bebas Neue"/>
                <a:cs typeface="Bebas Neue"/>
                <a:sym typeface="Bebas Neue"/>
              </a:defRPr>
            </a:lvl4pPr>
            <a:lvl5pPr lvl="4" algn="ctr">
              <a:lnSpc>
                <a:spcPct val="100000"/>
              </a:lnSpc>
              <a:spcBef>
                <a:spcPts val="0"/>
              </a:spcBef>
              <a:spcAft>
                <a:spcPts val="0"/>
              </a:spcAft>
              <a:buNone/>
              <a:defRPr>
                <a:latin typeface="Bebas Neue"/>
                <a:ea typeface="Bebas Neue"/>
                <a:cs typeface="Bebas Neue"/>
                <a:sym typeface="Bebas Neue"/>
              </a:defRPr>
            </a:lvl5pPr>
            <a:lvl6pPr lvl="5" algn="ctr">
              <a:lnSpc>
                <a:spcPct val="100000"/>
              </a:lnSpc>
              <a:spcBef>
                <a:spcPts val="0"/>
              </a:spcBef>
              <a:spcAft>
                <a:spcPts val="0"/>
              </a:spcAft>
              <a:buNone/>
              <a:defRPr>
                <a:latin typeface="Bebas Neue"/>
                <a:ea typeface="Bebas Neue"/>
                <a:cs typeface="Bebas Neue"/>
                <a:sym typeface="Bebas Neue"/>
              </a:defRPr>
            </a:lvl6pPr>
            <a:lvl7pPr lvl="6" algn="ctr">
              <a:lnSpc>
                <a:spcPct val="100000"/>
              </a:lnSpc>
              <a:spcBef>
                <a:spcPts val="0"/>
              </a:spcBef>
              <a:spcAft>
                <a:spcPts val="0"/>
              </a:spcAft>
              <a:buNone/>
              <a:defRPr>
                <a:latin typeface="Bebas Neue"/>
                <a:ea typeface="Bebas Neue"/>
                <a:cs typeface="Bebas Neue"/>
                <a:sym typeface="Bebas Neue"/>
              </a:defRPr>
            </a:lvl7pPr>
            <a:lvl8pPr lvl="7" algn="ctr">
              <a:lnSpc>
                <a:spcPct val="100000"/>
              </a:lnSpc>
              <a:spcBef>
                <a:spcPts val="0"/>
              </a:spcBef>
              <a:spcAft>
                <a:spcPts val="0"/>
              </a:spcAft>
              <a:buNone/>
              <a:defRPr>
                <a:latin typeface="Bebas Neue"/>
                <a:ea typeface="Bebas Neue"/>
                <a:cs typeface="Bebas Neue"/>
                <a:sym typeface="Bebas Neue"/>
              </a:defRPr>
            </a:lvl8pPr>
            <a:lvl9pPr lvl="8" algn="ctr">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17" name="Google Shape;117;p2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8" name="Google Shape;118;p2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9" name="Google Shape;119;p2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0" name="Google Shape;120;p2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1" name="Google Shape;121;p2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2" name="Google Shape;122;p2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3" name="Google Shape;123;p2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4" name="Google Shape;124;p2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5" name="Google Shape;125;p2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6" name="Google Shape;126;p2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7" name="Google Shape;127;p2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8" name="Google Shape;128;p2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9" name="Google Shape;129;p2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30" name="Google Shape;130;p2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1" name="Google Shape;131;p2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32" name="Google Shape;132;p2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 3">
  <p:cSld name="CUSTOM_2_1">
    <p:spTree>
      <p:nvGrpSpPr>
        <p:cNvPr id="1" name="Shape 196"/>
        <p:cNvGrpSpPr/>
        <p:nvPr/>
      </p:nvGrpSpPr>
      <p:grpSpPr>
        <a:xfrm>
          <a:off x="0" y="0"/>
          <a:ext cx="0" cy="0"/>
          <a:chOff x="0" y="0"/>
          <a:chExt cx="0" cy="0"/>
        </a:xfrm>
      </p:grpSpPr>
      <p:sp>
        <p:nvSpPr>
          <p:cNvPr id="197" name="Google Shape;197;p29"/>
          <p:cNvSpPr txBox="1">
            <a:spLocks noGrp="1"/>
          </p:cNvSpPr>
          <p:nvPr>
            <p:ph type="subTitle" idx="1"/>
          </p:nvPr>
        </p:nvSpPr>
        <p:spPr>
          <a:xfrm>
            <a:off x="3892017" y="1621113"/>
            <a:ext cx="1378800" cy="3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198" name="Google Shape;198;p29"/>
          <p:cNvSpPr txBox="1">
            <a:spLocks noGrp="1"/>
          </p:cNvSpPr>
          <p:nvPr>
            <p:ph type="subTitle" idx="2"/>
          </p:nvPr>
        </p:nvSpPr>
        <p:spPr>
          <a:xfrm>
            <a:off x="669289" y="1492789"/>
            <a:ext cx="1763100" cy="91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algn="r" rtl="0">
              <a:lnSpc>
                <a:spcPct val="100000"/>
              </a:lnSpc>
              <a:spcBef>
                <a:spcPts val="0"/>
              </a:spcBef>
              <a:spcAft>
                <a:spcPts val="0"/>
              </a:spcAft>
              <a:buNone/>
              <a:defRPr sz="1500">
                <a:solidFill>
                  <a:schemeClr val="dk1"/>
                </a:solidFill>
              </a:defRPr>
            </a:lvl2pPr>
            <a:lvl3pPr lvl="2" algn="r" rtl="0">
              <a:lnSpc>
                <a:spcPct val="100000"/>
              </a:lnSpc>
              <a:spcBef>
                <a:spcPts val="0"/>
              </a:spcBef>
              <a:spcAft>
                <a:spcPts val="0"/>
              </a:spcAft>
              <a:buNone/>
              <a:defRPr sz="1500">
                <a:solidFill>
                  <a:schemeClr val="dk1"/>
                </a:solidFill>
              </a:defRPr>
            </a:lvl3pPr>
            <a:lvl4pPr lvl="3" algn="r" rtl="0">
              <a:lnSpc>
                <a:spcPct val="100000"/>
              </a:lnSpc>
              <a:spcBef>
                <a:spcPts val="0"/>
              </a:spcBef>
              <a:spcAft>
                <a:spcPts val="0"/>
              </a:spcAft>
              <a:buNone/>
              <a:defRPr sz="1500">
                <a:solidFill>
                  <a:schemeClr val="dk1"/>
                </a:solidFill>
              </a:defRPr>
            </a:lvl4pPr>
            <a:lvl5pPr lvl="4" algn="r" rtl="0">
              <a:lnSpc>
                <a:spcPct val="100000"/>
              </a:lnSpc>
              <a:spcBef>
                <a:spcPts val="0"/>
              </a:spcBef>
              <a:spcAft>
                <a:spcPts val="0"/>
              </a:spcAft>
              <a:buNone/>
              <a:defRPr sz="1500">
                <a:solidFill>
                  <a:schemeClr val="dk1"/>
                </a:solidFill>
              </a:defRPr>
            </a:lvl5pPr>
            <a:lvl6pPr lvl="5" algn="r" rtl="0">
              <a:lnSpc>
                <a:spcPct val="100000"/>
              </a:lnSpc>
              <a:spcBef>
                <a:spcPts val="0"/>
              </a:spcBef>
              <a:spcAft>
                <a:spcPts val="0"/>
              </a:spcAft>
              <a:buNone/>
              <a:defRPr sz="1500">
                <a:solidFill>
                  <a:schemeClr val="dk1"/>
                </a:solidFill>
              </a:defRPr>
            </a:lvl6pPr>
            <a:lvl7pPr lvl="6" algn="r" rtl="0">
              <a:lnSpc>
                <a:spcPct val="100000"/>
              </a:lnSpc>
              <a:spcBef>
                <a:spcPts val="0"/>
              </a:spcBef>
              <a:spcAft>
                <a:spcPts val="0"/>
              </a:spcAft>
              <a:buNone/>
              <a:defRPr sz="1500">
                <a:solidFill>
                  <a:schemeClr val="dk1"/>
                </a:solidFill>
              </a:defRPr>
            </a:lvl7pPr>
            <a:lvl8pPr lvl="7" algn="r" rtl="0">
              <a:lnSpc>
                <a:spcPct val="100000"/>
              </a:lnSpc>
              <a:spcBef>
                <a:spcPts val="0"/>
              </a:spcBef>
              <a:spcAft>
                <a:spcPts val="0"/>
              </a:spcAft>
              <a:buNone/>
              <a:defRPr sz="1500">
                <a:solidFill>
                  <a:schemeClr val="dk1"/>
                </a:solidFill>
              </a:defRPr>
            </a:lvl8pPr>
            <a:lvl9pPr lvl="8" algn="r" rtl="0">
              <a:lnSpc>
                <a:spcPct val="100000"/>
              </a:lnSpc>
              <a:spcBef>
                <a:spcPts val="0"/>
              </a:spcBef>
              <a:spcAft>
                <a:spcPts val="0"/>
              </a:spcAft>
              <a:buNone/>
              <a:defRPr sz="1500">
                <a:solidFill>
                  <a:schemeClr val="dk1"/>
                </a:solidFill>
              </a:defRPr>
            </a:lvl9pPr>
          </a:lstStyle>
          <a:p>
            <a:endParaRPr/>
          </a:p>
        </p:txBody>
      </p:sp>
      <p:sp>
        <p:nvSpPr>
          <p:cNvPr id="199" name="Google Shape;199;p29"/>
          <p:cNvSpPr txBox="1">
            <a:spLocks noGrp="1"/>
          </p:cNvSpPr>
          <p:nvPr>
            <p:ph type="subTitle" idx="3"/>
          </p:nvPr>
        </p:nvSpPr>
        <p:spPr>
          <a:xfrm>
            <a:off x="3882600" y="2739825"/>
            <a:ext cx="1378800" cy="3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200" name="Google Shape;200;p29"/>
          <p:cNvSpPr txBox="1">
            <a:spLocks noGrp="1"/>
          </p:cNvSpPr>
          <p:nvPr>
            <p:ph type="subTitle" idx="4"/>
          </p:nvPr>
        </p:nvSpPr>
        <p:spPr>
          <a:xfrm>
            <a:off x="667489" y="2603622"/>
            <a:ext cx="1764900" cy="91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algn="r" rtl="0">
              <a:lnSpc>
                <a:spcPct val="100000"/>
              </a:lnSpc>
              <a:spcBef>
                <a:spcPts val="0"/>
              </a:spcBef>
              <a:spcAft>
                <a:spcPts val="0"/>
              </a:spcAft>
              <a:buNone/>
              <a:defRPr sz="1500">
                <a:solidFill>
                  <a:schemeClr val="dk1"/>
                </a:solidFill>
              </a:defRPr>
            </a:lvl2pPr>
            <a:lvl3pPr lvl="2" algn="r" rtl="0">
              <a:lnSpc>
                <a:spcPct val="100000"/>
              </a:lnSpc>
              <a:spcBef>
                <a:spcPts val="0"/>
              </a:spcBef>
              <a:spcAft>
                <a:spcPts val="0"/>
              </a:spcAft>
              <a:buNone/>
              <a:defRPr sz="1500">
                <a:solidFill>
                  <a:schemeClr val="dk1"/>
                </a:solidFill>
              </a:defRPr>
            </a:lvl3pPr>
            <a:lvl4pPr lvl="3" algn="r" rtl="0">
              <a:lnSpc>
                <a:spcPct val="100000"/>
              </a:lnSpc>
              <a:spcBef>
                <a:spcPts val="0"/>
              </a:spcBef>
              <a:spcAft>
                <a:spcPts val="0"/>
              </a:spcAft>
              <a:buNone/>
              <a:defRPr sz="1500">
                <a:solidFill>
                  <a:schemeClr val="dk1"/>
                </a:solidFill>
              </a:defRPr>
            </a:lvl4pPr>
            <a:lvl5pPr lvl="4" algn="r" rtl="0">
              <a:lnSpc>
                <a:spcPct val="100000"/>
              </a:lnSpc>
              <a:spcBef>
                <a:spcPts val="0"/>
              </a:spcBef>
              <a:spcAft>
                <a:spcPts val="0"/>
              </a:spcAft>
              <a:buNone/>
              <a:defRPr sz="1500">
                <a:solidFill>
                  <a:schemeClr val="dk1"/>
                </a:solidFill>
              </a:defRPr>
            </a:lvl5pPr>
            <a:lvl6pPr lvl="5" algn="r" rtl="0">
              <a:lnSpc>
                <a:spcPct val="100000"/>
              </a:lnSpc>
              <a:spcBef>
                <a:spcPts val="0"/>
              </a:spcBef>
              <a:spcAft>
                <a:spcPts val="0"/>
              </a:spcAft>
              <a:buNone/>
              <a:defRPr sz="1500">
                <a:solidFill>
                  <a:schemeClr val="dk1"/>
                </a:solidFill>
              </a:defRPr>
            </a:lvl6pPr>
            <a:lvl7pPr lvl="6" algn="r" rtl="0">
              <a:lnSpc>
                <a:spcPct val="100000"/>
              </a:lnSpc>
              <a:spcBef>
                <a:spcPts val="0"/>
              </a:spcBef>
              <a:spcAft>
                <a:spcPts val="0"/>
              </a:spcAft>
              <a:buNone/>
              <a:defRPr sz="1500">
                <a:solidFill>
                  <a:schemeClr val="dk1"/>
                </a:solidFill>
              </a:defRPr>
            </a:lvl7pPr>
            <a:lvl8pPr lvl="7" algn="r" rtl="0">
              <a:lnSpc>
                <a:spcPct val="100000"/>
              </a:lnSpc>
              <a:spcBef>
                <a:spcPts val="0"/>
              </a:spcBef>
              <a:spcAft>
                <a:spcPts val="0"/>
              </a:spcAft>
              <a:buNone/>
              <a:defRPr sz="1500">
                <a:solidFill>
                  <a:schemeClr val="dk1"/>
                </a:solidFill>
              </a:defRPr>
            </a:lvl8pPr>
            <a:lvl9pPr lvl="8" algn="r" rtl="0">
              <a:lnSpc>
                <a:spcPct val="100000"/>
              </a:lnSpc>
              <a:spcBef>
                <a:spcPts val="0"/>
              </a:spcBef>
              <a:spcAft>
                <a:spcPts val="0"/>
              </a:spcAft>
              <a:buNone/>
              <a:defRPr sz="1500">
                <a:solidFill>
                  <a:schemeClr val="dk1"/>
                </a:solidFill>
              </a:defRPr>
            </a:lvl9pPr>
          </a:lstStyle>
          <a:p>
            <a:endParaRPr/>
          </a:p>
        </p:txBody>
      </p:sp>
      <p:sp>
        <p:nvSpPr>
          <p:cNvPr id="201" name="Google Shape;201;p29"/>
          <p:cNvSpPr txBox="1">
            <a:spLocks noGrp="1"/>
          </p:cNvSpPr>
          <p:nvPr>
            <p:ph type="subTitle" idx="5"/>
          </p:nvPr>
        </p:nvSpPr>
        <p:spPr>
          <a:xfrm>
            <a:off x="3892017" y="2179013"/>
            <a:ext cx="1378800" cy="3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202" name="Google Shape;202;p29"/>
          <p:cNvSpPr txBox="1">
            <a:spLocks noGrp="1"/>
          </p:cNvSpPr>
          <p:nvPr>
            <p:ph type="subTitle" idx="6"/>
          </p:nvPr>
        </p:nvSpPr>
        <p:spPr>
          <a:xfrm>
            <a:off x="6711611" y="2024790"/>
            <a:ext cx="17649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500">
                <a:solidFill>
                  <a:schemeClr val="dk1"/>
                </a:solidFill>
              </a:defRPr>
            </a:lvl2pPr>
            <a:lvl3pPr lvl="2" rtl="0">
              <a:lnSpc>
                <a:spcPct val="100000"/>
              </a:lnSpc>
              <a:spcBef>
                <a:spcPts val="0"/>
              </a:spcBef>
              <a:spcAft>
                <a:spcPts val="0"/>
              </a:spcAft>
              <a:buNone/>
              <a:defRPr sz="1500">
                <a:solidFill>
                  <a:schemeClr val="dk1"/>
                </a:solidFill>
              </a:defRPr>
            </a:lvl3pPr>
            <a:lvl4pPr lvl="3" rtl="0">
              <a:lnSpc>
                <a:spcPct val="100000"/>
              </a:lnSpc>
              <a:spcBef>
                <a:spcPts val="0"/>
              </a:spcBef>
              <a:spcAft>
                <a:spcPts val="0"/>
              </a:spcAft>
              <a:buNone/>
              <a:defRPr sz="1500">
                <a:solidFill>
                  <a:schemeClr val="dk1"/>
                </a:solidFill>
              </a:defRPr>
            </a:lvl4pPr>
            <a:lvl5pPr lvl="4" rtl="0">
              <a:lnSpc>
                <a:spcPct val="100000"/>
              </a:lnSpc>
              <a:spcBef>
                <a:spcPts val="0"/>
              </a:spcBef>
              <a:spcAft>
                <a:spcPts val="0"/>
              </a:spcAft>
              <a:buNone/>
              <a:defRPr sz="1500">
                <a:solidFill>
                  <a:schemeClr val="dk1"/>
                </a:solidFill>
              </a:defRPr>
            </a:lvl5pPr>
            <a:lvl6pPr lvl="5" rtl="0">
              <a:lnSpc>
                <a:spcPct val="100000"/>
              </a:lnSpc>
              <a:spcBef>
                <a:spcPts val="0"/>
              </a:spcBef>
              <a:spcAft>
                <a:spcPts val="0"/>
              </a:spcAft>
              <a:buNone/>
              <a:defRPr sz="1500">
                <a:solidFill>
                  <a:schemeClr val="dk1"/>
                </a:solidFill>
              </a:defRPr>
            </a:lvl6pPr>
            <a:lvl7pPr lvl="6" rtl="0">
              <a:lnSpc>
                <a:spcPct val="100000"/>
              </a:lnSpc>
              <a:spcBef>
                <a:spcPts val="0"/>
              </a:spcBef>
              <a:spcAft>
                <a:spcPts val="0"/>
              </a:spcAft>
              <a:buNone/>
              <a:defRPr sz="1500">
                <a:solidFill>
                  <a:schemeClr val="dk1"/>
                </a:solidFill>
              </a:defRPr>
            </a:lvl7pPr>
            <a:lvl8pPr lvl="7" rtl="0">
              <a:lnSpc>
                <a:spcPct val="100000"/>
              </a:lnSpc>
              <a:spcBef>
                <a:spcPts val="0"/>
              </a:spcBef>
              <a:spcAft>
                <a:spcPts val="0"/>
              </a:spcAft>
              <a:buNone/>
              <a:defRPr sz="1500">
                <a:solidFill>
                  <a:schemeClr val="dk1"/>
                </a:solidFill>
              </a:defRPr>
            </a:lvl8pPr>
            <a:lvl9pPr lvl="8" rtl="0">
              <a:lnSpc>
                <a:spcPct val="100000"/>
              </a:lnSpc>
              <a:spcBef>
                <a:spcPts val="0"/>
              </a:spcBef>
              <a:spcAft>
                <a:spcPts val="0"/>
              </a:spcAft>
              <a:buNone/>
              <a:defRPr sz="1500">
                <a:solidFill>
                  <a:schemeClr val="dk1"/>
                </a:solidFill>
              </a:defRPr>
            </a:lvl9pPr>
          </a:lstStyle>
          <a:p>
            <a:endParaRPr/>
          </a:p>
        </p:txBody>
      </p:sp>
      <p:sp>
        <p:nvSpPr>
          <p:cNvPr id="203" name="Google Shape;203;p29"/>
          <p:cNvSpPr txBox="1">
            <a:spLocks noGrp="1"/>
          </p:cNvSpPr>
          <p:nvPr>
            <p:ph type="subTitle" idx="7"/>
          </p:nvPr>
        </p:nvSpPr>
        <p:spPr>
          <a:xfrm>
            <a:off x="3882600" y="3293614"/>
            <a:ext cx="1378800" cy="3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204" name="Google Shape;204;p29"/>
          <p:cNvSpPr txBox="1">
            <a:spLocks noGrp="1"/>
          </p:cNvSpPr>
          <p:nvPr>
            <p:ph type="subTitle" idx="8"/>
          </p:nvPr>
        </p:nvSpPr>
        <p:spPr>
          <a:xfrm>
            <a:off x="6711611" y="3175052"/>
            <a:ext cx="17649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500">
                <a:solidFill>
                  <a:schemeClr val="dk1"/>
                </a:solidFill>
              </a:defRPr>
            </a:lvl2pPr>
            <a:lvl3pPr lvl="2" rtl="0">
              <a:lnSpc>
                <a:spcPct val="100000"/>
              </a:lnSpc>
              <a:spcBef>
                <a:spcPts val="0"/>
              </a:spcBef>
              <a:spcAft>
                <a:spcPts val="0"/>
              </a:spcAft>
              <a:buNone/>
              <a:defRPr sz="1500">
                <a:solidFill>
                  <a:schemeClr val="dk1"/>
                </a:solidFill>
              </a:defRPr>
            </a:lvl3pPr>
            <a:lvl4pPr lvl="3" rtl="0">
              <a:lnSpc>
                <a:spcPct val="100000"/>
              </a:lnSpc>
              <a:spcBef>
                <a:spcPts val="0"/>
              </a:spcBef>
              <a:spcAft>
                <a:spcPts val="0"/>
              </a:spcAft>
              <a:buNone/>
              <a:defRPr sz="1500">
                <a:solidFill>
                  <a:schemeClr val="dk1"/>
                </a:solidFill>
              </a:defRPr>
            </a:lvl4pPr>
            <a:lvl5pPr lvl="4" rtl="0">
              <a:lnSpc>
                <a:spcPct val="100000"/>
              </a:lnSpc>
              <a:spcBef>
                <a:spcPts val="0"/>
              </a:spcBef>
              <a:spcAft>
                <a:spcPts val="0"/>
              </a:spcAft>
              <a:buNone/>
              <a:defRPr sz="1500">
                <a:solidFill>
                  <a:schemeClr val="dk1"/>
                </a:solidFill>
              </a:defRPr>
            </a:lvl5pPr>
            <a:lvl6pPr lvl="5" rtl="0">
              <a:lnSpc>
                <a:spcPct val="100000"/>
              </a:lnSpc>
              <a:spcBef>
                <a:spcPts val="0"/>
              </a:spcBef>
              <a:spcAft>
                <a:spcPts val="0"/>
              </a:spcAft>
              <a:buNone/>
              <a:defRPr sz="1500">
                <a:solidFill>
                  <a:schemeClr val="dk1"/>
                </a:solidFill>
              </a:defRPr>
            </a:lvl6pPr>
            <a:lvl7pPr lvl="6" rtl="0">
              <a:lnSpc>
                <a:spcPct val="100000"/>
              </a:lnSpc>
              <a:spcBef>
                <a:spcPts val="0"/>
              </a:spcBef>
              <a:spcAft>
                <a:spcPts val="0"/>
              </a:spcAft>
              <a:buNone/>
              <a:defRPr sz="1500">
                <a:solidFill>
                  <a:schemeClr val="dk1"/>
                </a:solidFill>
              </a:defRPr>
            </a:lvl7pPr>
            <a:lvl8pPr lvl="7" rtl="0">
              <a:lnSpc>
                <a:spcPct val="100000"/>
              </a:lnSpc>
              <a:spcBef>
                <a:spcPts val="0"/>
              </a:spcBef>
              <a:spcAft>
                <a:spcPts val="0"/>
              </a:spcAft>
              <a:buNone/>
              <a:defRPr sz="1500">
                <a:solidFill>
                  <a:schemeClr val="dk1"/>
                </a:solidFill>
              </a:defRPr>
            </a:lvl8pPr>
            <a:lvl9pPr lvl="8" rtl="0">
              <a:lnSpc>
                <a:spcPct val="100000"/>
              </a:lnSpc>
              <a:spcBef>
                <a:spcPts val="0"/>
              </a:spcBef>
              <a:spcAft>
                <a:spcPts val="0"/>
              </a:spcAft>
              <a:buNone/>
              <a:defRPr sz="1500">
                <a:solidFill>
                  <a:schemeClr val="dk1"/>
                </a:solidFill>
              </a:defRPr>
            </a:lvl9pPr>
          </a:lstStyle>
          <a:p>
            <a:endParaRPr/>
          </a:p>
        </p:txBody>
      </p:sp>
      <p:sp>
        <p:nvSpPr>
          <p:cNvPr id="205" name="Google Shape;205;p29"/>
          <p:cNvSpPr txBox="1">
            <a:spLocks noGrp="1"/>
          </p:cNvSpPr>
          <p:nvPr>
            <p:ph type="title"/>
          </p:nvPr>
        </p:nvSpPr>
        <p:spPr>
          <a:xfrm>
            <a:off x="2654850" y="321157"/>
            <a:ext cx="3834300" cy="59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6" name="Google Shape;206;p2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2061788" y="723875"/>
            <a:ext cx="5019000" cy="185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TITLE_ONLY_3">
    <p:spTree>
      <p:nvGrpSpPr>
        <p:cNvPr id="1" name="Shape 74"/>
        <p:cNvGrpSpPr/>
        <p:nvPr/>
      </p:nvGrpSpPr>
      <p:grpSpPr>
        <a:xfrm>
          <a:off x="0" y="0"/>
          <a:ext cx="0" cy="0"/>
          <a:chOff x="0" y="0"/>
          <a:chExt cx="0" cy="0"/>
        </a:xfrm>
      </p:grpSpPr>
      <p:sp>
        <p:nvSpPr>
          <p:cNvPr id="75" name="Google Shape;75;p15"/>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3167950" y="1501134"/>
            <a:ext cx="5967900" cy="2135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7" name="Google Shape;77;p15"/>
          <p:cNvSpPr txBox="1">
            <a:spLocks noGrp="1"/>
          </p:cNvSpPr>
          <p:nvPr>
            <p:ph type="title"/>
          </p:nvPr>
        </p:nvSpPr>
        <p:spPr>
          <a:xfrm>
            <a:off x="540600" y="1898400"/>
            <a:ext cx="2169300" cy="13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8" name="Google Shape;78;p15"/>
          <p:cNvSpPr txBox="1">
            <a:spLocks noGrp="1"/>
          </p:cNvSpPr>
          <p:nvPr>
            <p:ph type="subTitle" idx="1"/>
          </p:nvPr>
        </p:nvSpPr>
        <p:spPr>
          <a:xfrm>
            <a:off x="3868989" y="2334485"/>
            <a:ext cx="1874400" cy="27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200" b="1">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200" b="1">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200" b="1">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200" b="1">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200" b="1">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200" b="1">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200" b="1">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200" b="1">
                <a:solidFill>
                  <a:schemeClr val="lt1"/>
                </a:solidFill>
                <a:latin typeface="Bebas Neue"/>
                <a:ea typeface="Bebas Neue"/>
                <a:cs typeface="Bebas Neue"/>
                <a:sym typeface="Bebas Neue"/>
              </a:defRPr>
            </a:lvl9pPr>
          </a:lstStyle>
          <a:p>
            <a:endParaRPr/>
          </a:p>
        </p:txBody>
      </p:sp>
      <p:sp>
        <p:nvSpPr>
          <p:cNvPr id="79" name="Google Shape;79;p15"/>
          <p:cNvSpPr txBox="1">
            <a:spLocks noGrp="1"/>
          </p:cNvSpPr>
          <p:nvPr>
            <p:ph type="subTitle" idx="2"/>
          </p:nvPr>
        </p:nvSpPr>
        <p:spPr>
          <a:xfrm>
            <a:off x="3868989" y="2707169"/>
            <a:ext cx="18744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lt1"/>
                </a:solidFill>
              </a:defRPr>
            </a:lvl1pPr>
            <a:lvl2pPr lvl="1" algn="ctr" rtl="0">
              <a:lnSpc>
                <a:spcPct val="100000"/>
              </a:lnSpc>
              <a:spcBef>
                <a:spcPts val="0"/>
              </a:spcBef>
              <a:spcAft>
                <a:spcPts val="0"/>
              </a:spcAft>
              <a:buNone/>
              <a:defRPr sz="1500">
                <a:solidFill>
                  <a:schemeClr val="lt1"/>
                </a:solidFill>
              </a:defRPr>
            </a:lvl2pPr>
            <a:lvl3pPr lvl="2" algn="ctr" rtl="0">
              <a:lnSpc>
                <a:spcPct val="100000"/>
              </a:lnSpc>
              <a:spcBef>
                <a:spcPts val="0"/>
              </a:spcBef>
              <a:spcAft>
                <a:spcPts val="0"/>
              </a:spcAft>
              <a:buNone/>
              <a:defRPr sz="1500">
                <a:solidFill>
                  <a:schemeClr val="lt1"/>
                </a:solidFill>
              </a:defRPr>
            </a:lvl3pPr>
            <a:lvl4pPr lvl="3" algn="ctr" rtl="0">
              <a:lnSpc>
                <a:spcPct val="100000"/>
              </a:lnSpc>
              <a:spcBef>
                <a:spcPts val="0"/>
              </a:spcBef>
              <a:spcAft>
                <a:spcPts val="0"/>
              </a:spcAft>
              <a:buNone/>
              <a:defRPr sz="1500">
                <a:solidFill>
                  <a:schemeClr val="lt1"/>
                </a:solidFill>
              </a:defRPr>
            </a:lvl4pPr>
            <a:lvl5pPr lvl="4" algn="ctr" rtl="0">
              <a:lnSpc>
                <a:spcPct val="100000"/>
              </a:lnSpc>
              <a:spcBef>
                <a:spcPts val="0"/>
              </a:spcBef>
              <a:spcAft>
                <a:spcPts val="0"/>
              </a:spcAft>
              <a:buNone/>
              <a:defRPr sz="1500">
                <a:solidFill>
                  <a:schemeClr val="lt1"/>
                </a:solidFill>
              </a:defRPr>
            </a:lvl5pPr>
            <a:lvl6pPr lvl="5" algn="ctr" rtl="0">
              <a:lnSpc>
                <a:spcPct val="100000"/>
              </a:lnSpc>
              <a:spcBef>
                <a:spcPts val="0"/>
              </a:spcBef>
              <a:spcAft>
                <a:spcPts val="0"/>
              </a:spcAft>
              <a:buNone/>
              <a:defRPr sz="1500">
                <a:solidFill>
                  <a:schemeClr val="lt1"/>
                </a:solidFill>
              </a:defRPr>
            </a:lvl6pPr>
            <a:lvl7pPr lvl="6" algn="ctr" rtl="0">
              <a:lnSpc>
                <a:spcPct val="100000"/>
              </a:lnSpc>
              <a:spcBef>
                <a:spcPts val="0"/>
              </a:spcBef>
              <a:spcAft>
                <a:spcPts val="0"/>
              </a:spcAft>
              <a:buNone/>
              <a:defRPr sz="1500">
                <a:solidFill>
                  <a:schemeClr val="lt1"/>
                </a:solidFill>
              </a:defRPr>
            </a:lvl7pPr>
            <a:lvl8pPr lvl="7" algn="ctr" rtl="0">
              <a:lnSpc>
                <a:spcPct val="100000"/>
              </a:lnSpc>
              <a:spcBef>
                <a:spcPts val="0"/>
              </a:spcBef>
              <a:spcAft>
                <a:spcPts val="0"/>
              </a:spcAft>
              <a:buNone/>
              <a:defRPr sz="1500">
                <a:solidFill>
                  <a:schemeClr val="lt1"/>
                </a:solidFill>
              </a:defRPr>
            </a:lvl8pPr>
            <a:lvl9pPr lvl="8" algn="ctr" rtl="0">
              <a:lnSpc>
                <a:spcPct val="100000"/>
              </a:lnSpc>
              <a:spcBef>
                <a:spcPts val="0"/>
              </a:spcBef>
              <a:spcAft>
                <a:spcPts val="0"/>
              </a:spcAft>
              <a:buNone/>
              <a:defRPr sz="1500">
                <a:solidFill>
                  <a:schemeClr val="lt1"/>
                </a:solidFill>
              </a:defRPr>
            </a:lvl9pPr>
          </a:lstStyle>
          <a:p>
            <a:endParaRPr/>
          </a:p>
        </p:txBody>
      </p:sp>
      <p:sp>
        <p:nvSpPr>
          <p:cNvPr id="80" name="Google Shape;80;p15"/>
          <p:cNvSpPr txBox="1">
            <a:spLocks noGrp="1"/>
          </p:cNvSpPr>
          <p:nvPr>
            <p:ph type="subTitle" idx="3"/>
          </p:nvPr>
        </p:nvSpPr>
        <p:spPr>
          <a:xfrm>
            <a:off x="6075725" y="2334485"/>
            <a:ext cx="1874400" cy="27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81" name="Google Shape;81;p15"/>
          <p:cNvSpPr txBox="1">
            <a:spLocks noGrp="1"/>
          </p:cNvSpPr>
          <p:nvPr>
            <p:ph type="subTitle" idx="4"/>
          </p:nvPr>
        </p:nvSpPr>
        <p:spPr>
          <a:xfrm>
            <a:off x="6075725" y="2707169"/>
            <a:ext cx="18744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lt1"/>
                </a:solidFill>
              </a:defRPr>
            </a:lvl1pPr>
            <a:lvl2pPr lvl="1" algn="ctr" rtl="0">
              <a:lnSpc>
                <a:spcPct val="100000"/>
              </a:lnSpc>
              <a:spcBef>
                <a:spcPts val="0"/>
              </a:spcBef>
              <a:spcAft>
                <a:spcPts val="0"/>
              </a:spcAft>
              <a:buNone/>
              <a:defRPr sz="1500">
                <a:solidFill>
                  <a:schemeClr val="lt1"/>
                </a:solidFill>
              </a:defRPr>
            </a:lvl2pPr>
            <a:lvl3pPr lvl="2" algn="ctr" rtl="0">
              <a:lnSpc>
                <a:spcPct val="100000"/>
              </a:lnSpc>
              <a:spcBef>
                <a:spcPts val="0"/>
              </a:spcBef>
              <a:spcAft>
                <a:spcPts val="0"/>
              </a:spcAft>
              <a:buNone/>
              <a:defRPr sz="1500">
                <a:solidFill>
                  <a:schemeClr val="lt1"/>
                </a:solidFill>
              </a:defRPr>
            </a:lvl3pPr>
            <a:lvl4pPr lvl="3" algn="ctr" rtl="0">
              <a:lnSpc>
                <a:spcPct val="100000"/>
              </a:lnSpc>
              <a:spcBef>
                <a:spcPts val="0"/>
              </a:spcBef>
              <a:spcAft>
                <a:spcPts val="0"/>
              </a:spcAft>
              <a:buNone/>
              <a:defRPr sz="1500">
                <a:solidFill>
                  <a:schemeClr val="lt1"/>
                </a:solidFill>
              </a:defRPr>
            </a:lvl4pPr>
            <a:lvl5pPr lvl="4" algn="ctr" rtl="0">
              <a:lnSpc>
                <a:spcPct val="100000"/>
              </a:lnSpc>
              <a:spcBef>
                <a:spcPts val="0"/>
              </a:spcBef>
              <a:spcAft>
                <a:spcPts val="0"/>
              </a:spcAft>
              <a:buNone/>
              <a:defRPr sz="1500">
                <a:solidFill>
                  <a:schemeClr val="lt1"/>
                </a:solidFill>
              </a:defRPr>
            </a:lvl5pPr>
            <a:lvl6pPr lvl="5" algn="ctr" rtl="0">
              <a:lnSpc>
                <a:spcPct val="100000"/>
              </a:lnSpc>
              <a:spcBef>
                <a:spcPts val="0"/>
              </a:spcBef>
              <a:spcAft>
                <a:spcPts val="0"/>
              </a:spcAft>
              <a:buNone/>
              <a:defRPr sz="1500">
                <a:solidFill>
                  <a:schemeClr val="lt1"/>
                </a:solidFill>
              </a:defRPr>
            </a:lvl6pPr>
            <a:lvl7pPr lvl="6" algn="ctr" rtl="0">
              <a:lnSpc>
                <a:spcPct val="100000"/>
              </a:lnSpc>
              <a:spcBef>
                <a:spcPts val="0"/>
              </a:spcBef>
              <a:spcAft>
                <a:spcPts val="0"/>
              </a:spcAft>
              <a:buNone/>
              <a:defRPr sz="1500">
                <a:solidFill>
                  <a:schemeClr val="lt1"/>
                </a:solidFill>
              </a:defRPr>
            </a:lvl7pPr>
            <a:lvl8pPr lvl="7" algn="ctr" rtl="0">
              <a:lnSpc>
                <a:spcPct val="100000"/>
              </a:lnSpc>
              <a:spcBef>
                <a:spcPts val="0"/>
              </a:spcBef>
              <a:spcAft>
                <a:spcPts val="0"/>
              </a:spcAft>
              <a:buNone/>
              <a:defRPr sz="1500">
                <a:solidFill>
                  <a:schemeClr val="lt1"/>
                </a:solidFill>
              </a:defRPr>
            </a:lvl8pPr>
            <a:lvl9pPr lvl="8" algn="ctr" rtl="0">
              <a:lnSpc>
                <a:spcPct val="100000"/>
              </a:lnSpc>
              <a:spcBef>
                <a:spcPts val="0"/>
              </a:spcBef>
              <a:spcAft>
                <a:spcPts val="0"/>
              </a:spcAft>
              <a:buNone/>
              <a:defRPr sz="15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dk1"/>
        </a:solidFill>
        <a:effectLst/>
      </p:bgPr>
    </p:bg>
    <p:spTree>
      <p:nvGrpSpPr>
        <p:cNvPr id="1" name="Shape 90"/>
        <p:cNvGrpSpPr/>
        <p:nvPr/>
      </p:nvGrpSpPr>
      <p:grpSpPr>
        <a:xfrm>
          <a:off x="0" y="0"/>
          <a:ext cx="0" cy="0"/>
          <a:chOff x="0" y="0"/>
          <a:chExt cx="0" cy="0"/>
        </a:xfrm>
      </p:grpSpPr>
      <p:sp>
        <p:nvSpPr>
          <p:cNvPr id="91" name="Google Shape;91;p17"/>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txBox="1">
            <a:spLocks noGrp="1"/>
          </p:cNvSpPr>
          <p:nvPr>
            <p:ph type="title"/>
          </p:nvPr>
        </p:nvSpPr>
        <p:spPr>
          <a:xfrm>
            <a:off x="625300" y="323675"/>
            <a:ext cx="7805400" cy="641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6" r:id="rId5"/>
    <p:sldLayoutId id="2147483657" r:id="rId6"/>
    <p:sldLayoutId id="2147483658" r:id="rId7"/>
    <p:sldLayoutId id="2147483661" r:id="rId8"/>
    <p:sldLayoutId id="2147483663" r:id="rId9"/>
    <p:sldLayoutId id="2147483669" r:id="rId10"/>
    <p:sldLayoutId id="214748367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solidFill>
                  <a:schemeClr val="tx1"/>
                </a:solidFill>
              </a:rPr>
              <a:t>21AIE112</a:t>
            </a:r>
            <a:br>
              <a:rPr lang="en-US" dirty="0">
                <a:solidFill>
                  <a:schemeClr val="tx1"/>
                </a:solidFill>
              </a:rPr>
            </a:br>
            <a:r>
              <a:rPr lang="en-US" dirty="0">
                <a:solidFill>
                  <a:schemeClr val="bg1"/>
                </a:solidFill>
              </a:rPr>
              <a:t>EOC-2 PROJECT</a:t>
            </a:r>
          </a:p>
        </p:txBody>
      </p:sp>
      <p:sp>
        <p:nvSpPr>
          <p:cNvPr id="3" name="Subtitle 2">
            <a:extLst>
              <a:ext uri="{FF2B5EF4-FFF2-40B4-BE49-F238E27FC236}">
                <a16:creationId xmlns:a16="http://schemas.microsoft.com/office/drawing/2014/main" id="{DC9B3058-D571-922B-A616-942EFA4B41C4}"/>
              </a:ext>
            </a:extLst>
          </p:cNvPr>
          <p:cNvSpPr>
            <a:spLocks noGrp="1"/>
          </p:cNvSpPr>
          <p:nvPr>
            <p:ph type="subTitle" idx="1"/>
          </p:nvPr>
        </p:nvSpPr>
        <p:spPr>
          <a:xfrm>
            <a:off x="114301" y="3436143"/>
            <a:ext cx="6682562" cy="1964925"/>
          </a:xfrm>
        </p:spPr>
        <p:txBody>
          <a:bodyPr/>
          <a:lstStyle/>
          <a:p>
            <a:pPr marL="0" lvl="0" indent="0" algn="l" rtl="0">
              <a:spcBef>
                <a:spcPts val="0"/>
              </a:spcBef>
              <a:spcAft>
                <a:spcPts val="0"/>
              </a:spcAft>
              <a:buNone/>
            </a:pPr>
            <a:r>
              <a:rPr lang="en-IN" sz="1400" b="1" dirty="0">
                <a:solidFill>
                  <a:schemeClr val="tx2"/>
                </a:solidFill>
                <a:latin typeface="Lucida Bright" panose="02040602050505020304" pitchFamily="18" charset="0"/>
                <a:cs typeface="Times New Roman" panose="02020603050405020304" pitchFamily="18" charset="0"/>
              </a:rPr>
              <a:t>BY BATCH-A GROUP-11</a:t>
            </a:r>
          </a:p>
          <a:p>
            <a:pPr marL="0" lvl="0" indent="0" algn="l" rtl="0">
              <a:spcBef>
                <a:spcPts val="0"/>
              </a:spcBef>
              <a:spcAft>
                <a:spcPts val="0"/>
              </a:spcAft>
              <a:buNone/>
            </a:pPr>
            <a:br>
              <a:rPr lang="en-IN" sz="1400" b="1" i="0" dirty="0">
                <a:solidFill>
                  <a:schemeClr val="tx2"/>
                </a:solidFill>
                <a:effectLst/>
                <a:latin typeface="Lucida Bright" panose="02040602050505020304" pitchFamily="18" charset="0"/>
                <a:cs typeface="Times New Roman" panose="02020603050405020304" pitchFamily="18" charset="0"/>
              </a:rPr>
            </a:br>
            <a:r>
              <a:rPr lang="en-IN" sz="1400" b="1" i="0" dirty="0" err="1">
                <a:solidFill>
                  <a:schemeClr val="tx2"/>
                </a:solidFill>
                <a:effectLst/>
                <a:latin typeface="Lucida Bright" panose="02040602050505020304" pitchFamily="18" charset="0"/>
                <a:cs typeface="Times New Roman" panose="02020603050405020304" pitchFamily="18" charset="0"/>
              </a:rPr>
              <a:t>Jammula</a:t>
            </a:r>
            <a:r>
              <a:rPr lang="en-IN" sz="1400" b="1" i="0" dirty="0">
                <a:solidFill>
                  <a:schemeClr val="tx2"/>
                </a:solidFill>
                <a:effectLst/>
                <a:latin typeface="Lucida Bright" panose="02040602050505020304" pitchFamily="18" charset="0"/>
                <a:cs typeface="Times New Roman" panose="02020603050405020304" pitchFamily="18" charset="0"/>
              </a:rPr>
              <a:t> Veera Venkata Aakash [CB.EN.U4AIE21019]</a:t>
            </a:r>
            <a:br>
              <a:rPr lang="en-IN" sz="1400" b="1" i="0" dirty="0">
                <a:solidFill>
                  <a:schemeClr val="tx2"/>
                </a:solidFill>
                <a:effectLst/>
                <a:latin typeface="Lucida Bright" panose="02040602050505020304" pitchFamily="18" charset="0"/>
                <a:cs typeface="Times New Roman" panose="02020603050405020304" pitchFamily="18" charset="0"/>
              </a:rPr>
            </a:br>
            <a:r>
              <a:rPr lang="en-IN" sz="1400" b="1" i="0" dirty="0">
                <a:solidFill>
                  <a:schemeClr val="tx2"/>
                </a:solidFill>
                <a:effectLst/>
                <a:latin typeface="Lucida Bright" panose="02040602050505020304" pitchFamily="18" charset="0"/>
                <a:cs typeface="Times New Roman" panose="02020603050405020304" pitchFamily="18" charset="0"/>
              </a:rPr>
              <a:t>RAKHIL M.L [CB.EN.U4AIE21048]</a:t>
            </a:r>
          </a:p>
          <a:p>
            <a:pPr marL="0" lvl="0" indent="0" algn="l" rtl="0">
              <a:spcBef>
                <a:spcPts val="0"/>
              </a:spcBef>
              <a:spcAft>
                <a:spcPts val="0"/>
              </a:spcAft>
              <a:buNone/>
            </a:pPr>
            <a:r>
              <a:rPr lang="en-IN" sz="1400" b="1" i="0" dirty="0">
                <a:solidFill>
                  <a:schemeClr val="tx2"/>
                </a:solidFill>
                <a:effectLst/>
                <a:latin typeface="Lucida Bright" panose="02040602050505020304" pitchFamily="18" charset="0"/>
                <a:cs typeface="Times New Roman" panose="02020603050405020304" pitchFamily="18" charset="0"/>
              </a:rPr>
              <a:t>Reddy Hema Radhika [CB.EN.U4AIE21050]</a:t>
            </a:r>
            <a:br>
              <a:rPr lang="en-IN" sz="1400" b="1" i="0" dirty="0">
                <a:solidFill>
                  <a:schemeClr val="tx2"/>
                </a:solidFill>
                <a:effectLst/>
                <a:latin typeface="Lucida Bright" panose="02040602050505020304" pitchFamily="18" charset="0"/>
                <a:cs typeface="Times New Roman" panose="02020603050405020304" pitchFamily="18" charset="0"/>
              </a:rPr>
            </a:br>
            <a:r>
              <a:rPr lang="en-IN" sz="1400" b="1" i="0" dirty="0" err="1">
                <a:solidFill>
                  <a:schemeClr val="tx2"/>
                </a:solidFill>
                <a:effectLst/>
                <a:latin typeface="Lucida Bright" panose="02040602050505020304" pitchFamily="18" charset="0"/>
                <a:cs typeface="Times New Roman" panose="02020603050405020304" pitchFamily="18" charset="0"/>
              </a:rPr>
              <a:t>Thanga</a:t>
            </a:r>
            <a:r>
              <a:rPr lang="en-IN" sz="1400" b="1" i="0" dirty="0">
                <a:solidFill>
                  <a:schemeClr val="tx2"/>
                </a:solidFill>
                <a:effectLst/>
                <a:latin typeface="Lucida Bright" panose="02040602050505020304" pitchFamily="18" charset="0"/>
                <a:cs typeface="Times New Roman" panose="02020603050405020304" pitchFamily="18" charset="0"/>
              </a:rPr>
              <a:t> Rohan [CB.EN.U4AIE21069]</a:t>
            </a:r>
            <a:r>
              <a:rPr lang="en-IN" sz="1400" b="1" dirty="0">
                <a:solidFill>
                  <a:schemeClr val="tx2"/>
                </a:solidFill>
                <a:latin typeface="Lucida Bright" panose="02040602050505020304" pitchFamily="18" charset="0"/>
                <a:cs typeface="Times New Roman" panose="02020603050405020304" pitchFamily="18" charset="0"/>
              </a:rPr>
              <a:t> </a:t>
            </a:r>
            <a:br>
              <a:rPr lang="en-IN" sz="1400" b="1" dirty="0">
                <a:solidFill>
                  <a:schemeClr val="tx2"/>
                </a:solidFill>
                <a:latin typeface="Lucida Bright" panose="02040602050505020304" pitchFamily="18" charset="0"/>
                <a:cs typeface="Times New Roman" panose="02020603050405020304" pitchFamily="18" charset="0"/>
              </a:rPr>
            </a:br>
            <a:r>
              <a:rPr lang="en-IN" sz="1400" b="1" dirty="0">
                <a:solidFill>
                  <a:schemeClr val="tx2"/>
                </a:solidFill>
                <a:latin typeface="Lucida Bright" panose="02040602050505020304" pitchFamily="18" charset="0"/>
                <a:cs typeface="Times New Roman" panose="02020603050405020304" pitchFamily="18" charset="0"/>
              </a:rPr>
              <a:t> </a:t>
            </a:r>
          </a:p>
          <a:p>
            <a:endParaRPr lang="en-IN"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 name="Picture 2">
            <a:extLst>
              <a:ext uri="{FF2B5EF4-FFF2-40B4-BE49-F238E27FC236}">
                <a16:creationId xmlns:a16="http://schemas.microsoft.com/office/drawing/2014/main" id="{916906A0-674A-C54B-A020-C2865518774E}"/>
              </a:ext>
            </a:extLst>
          </p:cNvPr>
          <p:cNvPicPr>
            <a:picLocks noChangeAspect="1"/>
          </p:cNvPicPr>
          <p:nvPr/>
        </p:nvPicPr>
        <p:blipFill>
          <a:blip r:embed="rId3"/>
          <a:srcRect/>
          <a:stretch/>
        </p:blipFill>
        <p:spPr>
          <a:xfrm>
            <a:off x="2328636" y="153590"/>
            <a:ext cx="6652328" cy="4836318"/>
          </a:xfrm>
          <a:prstGeom prst="rect">
            <a:avLst/>
          </a:prstGeom>
        </p:spPr>
      </p:pic>
      <p:sp>
        <p:nvSpPr>
          <p:cNvPr id="4" name="Title 4">
            <a:extLst>
              <a:ext uri="{FF2B5EF4-FFF2-40B4-BE49-F238E27FC236}">
                <a16:creationId xmlns:a16="http://schemas.microsoft.com/office/drawing/2014/main" id="{E9E8F4A3-7ABC-1330-3849-E38581257360}"/>
              </a:ext>
            </a:extLst>
          </p:cNvPr>
          <p:cNvSpPr>
            <a:spLocks noGrp="1"/>
          </p:cNvSpPr>
          <p:nvPr>
            <p:ph type="title"/>
          </p:nvPr>
        </p:nvSpPr>
        <p:spPr>
          <a:xfrm>
            <a:off x="0" y="496800"/>
            <a:ext cx="2093120" cy="967669"/>
          </a:xfrm>
        </p:spPr>
        <p:txBody>
          <a:bodyPr/>
          <a:lstStyle/>
          <a:p>
            <a:r>
              <a:rPr lang="en-IN" sz="3600" dirty="0"/>
              <a:t>String </a:t>
            </a:r>
            <a:br>
              <a:rPr lang="en-IN" sz="3600" dirty="0"/>
            </a:br>
            <a:r>
              <a:rPr lang="en-IN" sz="3600" dirty="0"/>
              <a:t>APPEND</a:t>
            </a:r>
          </a:p>
        </p:txBody>
      </p:sp>
      <p:sp>
        <p:nvSpPr>
          <p:cNvPr id="5" name="Title 4">
            <a:extLst>
              <a:ext uri="{FF2B5EF4-FFF2-40B4-BE49-F238E27FC236}">
                <a16:creationId xmlns:a16="http://schemas.microsoft.com/office/drawing/2014/main" id="{88DA8D6C-36B2-9CF3-AC8B-1C065DCEE8E1}"/>
              </a:ext>
            </a:extLst>
          </p:cNvPr>
          <p:cNvSpPr txBox="1">
            <a:spLocks/>
          </p:cNvSpPr>
          <p:nvPr/>
        </p:nvSpPr>
        <p:spPr>
          <a:xfrm>
            <a:off x="117758" y="2828924"/>
            <a:ext cx="2093120" cy="9676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2000"/>
              <a:buFont typeface="Bebas Neue"/>
              <a:buNone/>
              <a:defRPr sz="20000" b="1"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9pPr>
          </a:lstStyle>
          <a:p>
            <a:r>
              <a:rPr lang="en-IN" sz="3600" dirty="0">
                <a:solidFill>
                  <a:schemeClr val="tx1"/>
                </a:solidFill>
              </a:rPr>
              <a:t>OUTPUT</a:t>
            </a:r>
          </a:p>
        </p:txBody>
      </p:sp>
    </p:spTree>
    <p:extLst>
      <p:ext uri="{BB962C8B-B14F-4D97-AF65-F5344CB8AC3E}">
        <p14:creationId xmlns:p14="http://schemas.microsoft.com/office/powerpoint/2010/main" val="2077271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 name="Picture 2">
            <a:extLst>
              <a:ext uri="{FF2B5EF4-FFF2-40B4-BE49-F238E27FC236}">
                <a16:creationId xmlns:a16="http://schemas.microsoft.com/office/drawing/2014/main" id="{916906A0-674A-C54B-A020-C2865518774E}"/>
              </a:ext>
            </a:extLst>
          </p:cNvPr>
          <p:cNvPicPr>
            <a:picLocks noChangeAspect="1"/>
          </p:cNvPicPr>
          <p:nvPr/>
        </p:nvPicPr>
        <p:blipFill>
          <a:blip r:embed="rId3"/>
          <a:srcRect/>
          <a:stretch/>
        </p:blipFill>
        <p:spPr>
          <a:xfrm>
            <a:off x="2344298" y="146446"/>
            <a:ext cx="6621003" cy="4836318"/>
          </a:xfrm>
          <a:prstGeom prst="rect">
            <a:avLst/>
          </a:prstGeom>
        </p:spPr>
      </p:pic>
      <p:sp>
        <p:nvSpPr>
          <p:cNvPr id="4" name="Title 4">
            <a:extLst>
              <a:ext uri="{FF2B5EF4-FFF2-40B4-BE49-F238E27FC236}">
                <a16:creationId xmlns:a16="http://schemas.microsoft.com/office/drawing/2014/main" id="{E9E8F4A3-7ABC-1330-3849-E38581257360}"/>
              </a:ext>
            </a:extLst>
          </p:cNvPr>
          <p:cNvSpPr>
            <a:spLocks noGrp="1"/>
          </p:cNvSpPr>
          <p:nvPr>
            <p:ph type="title"/>
          </p:nvPr>
        </p:nvSpPr>
        <p:spPr>
          <a:xfrm>
            <a:off x="57150" y="803981"/>
            <a:ext cx="2093120" cy="967669"/>
          </a:xfrm>
        </p:spPr>
        <p:txBody>
          <a:bodyPr/>
          <a:lstStyle/>
          <a:p>
            <a:r>
              <a:rPr lang="en-IN" sz="3600" dirty="0"/>
              <a:t>String </a:t>
            </a:r>
            <a:br>
              <a:rPr lang="en-IN" sz="3600" dirty="0"/>
            </a:br>
            <a:r>
              <a:rPr lang="en-IN" sz="3600" dirty="0"/>
              <a:t>COMPARE</a:t>
            </a:r>
            <a:br>
              <a:rPr lang="en-IN" sz="3600" dirty="0"/>
            </a:br>
            <a:r>
              <a:rPr lang="en-IN" sz="3600" dirty="0"/>
              <a:t>(STRINGS ARE </a:t>
            </a:r>
            <a:br>
              <a:rPr lang="en-IN" sz="3600" dirty="0"/>
            </a:br>
            <a:r>
              <a:rPr lang="en-IN" sz="3600" dirty="0"/>
              <a:t>EQUAL)</a:t>
            </a:r>
          </a:p>
        </p:txBody>
      </p:sp>
      <p:sp>
        <p:nvSpPr>
          <p:cNvPr id="5" name="Title 4">
            <a:extLst>
              <a:ext uri="{FF2B5EF4-FFF2-40B4-BE49-F238E27FC236}">
                <a16:creationId xmlns:a16="http://schemas.microsoft.com/office/drawing/2014/main" id="{88DA8D6C-36B2-9CF3-AC8B-1C065DCEE8E1}"/>
              </a:ext>
            </a:extLst>
          </p:cNvPr>
          <p:cNvSpPr txBox="1">
            <a:spLocks/>
          </p:cNvSpPr>
          <p:nvPr/>
        </p:nvSpPr>
        <p:spPr>
          <a:xfrm>
            <a:off x="117758" y="2828924"/>
            <a:ext cx="2093120" cy="9676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2000"/>
              <a:buFont typeface="Bebas Neue"/>
              <a:buNone/>
              <a:defRPr sz="20000" b="1"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9pPr>
          </a:lstStyle>
          <a:p>
            <a:r>
              <a:rPr lang="en-IN" sz="3600" dirty="0">
                <a:solidFill>
                  <a:schemeClr val="tx1"/>
                </a:solidFill>
              </a:rPr>
              <a:t>OUTPUT</a:t>
            </a:r>
          </a:p>
        </p:txBody>
      </p:sp>
    </p:spTree>
    <p:extLst>
      <p:ext uri="{BB962C8B-B14F-4D97-AF65-F5344CB8AC3E}">
        <p14:creationId xmlns:p14="http://schemas.microsoft.com/office/powerpoint/2010/main" val="3184402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 name="Picture 2">
            <a:extLst>
              <a:ext uri="{FF2B5EF4-FFF2-40B4-BE49-F238E27FC236}">
                <a16:creationId xmlns:a16="http://schemas.microsoft.com/office/drawing/2014/main" id="{916906A0-674A-C54B-A020-C2865518774E}"/>
              </a:ext>
            </a:extLst>
          </p:cNvPr>
          <p:cNvPicPr>
            <a:picLocks noChangeAspect="1"/>
          </p:cNvPicPr>
          <p:nvPr/>
        </p:nvPicPr>
        <p:blipFill>
          <a:blip r:embed="rId3"/>
          <a:srcRect/>
          <a:stretch/>
        </p:blipFill>
        <p:spPr>
          <a:xfrm>
            <a:off x="2328636" y="153590"/>
            <a:ext cx="6652327" cy="4836318"/>
          </a:xfrm>
          <a:prstGeom prst="rect">
            <a:avLst/>
          </a:prstGeom>
        </p:spPr>
      </p:pic>
      <p:sp>
        <p:nvSpPr>
          <p:cNvPr id="4" name="Title 4">
            <a:extLst>
              <a:ext uri="{FF2B5EF4-FFF2-40B4-BE49-F238E27FC236}">
                <a16:creationId xmlns:a16="http://schemas.microsoft.com/office/drawing/2014/main" id="{E9E8F4A3-7ABC-1330-3849-E38581257360}"/>
              </a:ext>
            </a:extLst>
          </p:cNvPr>
          <p:cNvSpPr>
            <a:spLocks noGrp="1"/>
          </p:cNvSpPr>
          <p:nvPr>
            <p:ph type="title"/>
          </p:nvPr>
        </p:nvSpPr>
        <p:spPr>
          <a:xfrm>
            <a:off x="117758" y="796838"/>
            <a:ext cx="2093120" cy="967669"/>
          </a:xfrm>
        </p:spPr>
        <p:txBody>
          <a:bodyPr/>
          <a:lstStyle/>
          <a:p>
            <a:r>
              <a:rPr lang="en-IN" sz="3600" dirty="0"/>
              <a:t>String </a:t>
            </a:r>
            <a:br>
              <a:rPr lang="en-IN" sz="3600" dirty="0"/>
            </a:br>
            <a:r>
              <a:rPr lang="en-IN" sz="3600" dirty="0"/>
              <a:t>COMPARE</a:t>
            </a:r>
            <a:br>
              <a:rPr lang="en-IN" sz="3600" dirty="0"/>
            </a:br>
            <a:r>
              <a:rPr lang="en-IN" sz="3600" dirty="0"/>
              <a:t>(STRINGS ARE NOT EQUAL)</a:t>
            </a:r>
          </a:p>
        </p:txBody>
      </p:sp>
      <p:sp>
        <p:nvSpPr>
          <p:cNvPr id="5" name="Title 4">
            <a:extLst>
              <a:ext uri="{FF2B5EF4-FFF2-40B4-BE49-F238E27FC236}">
                <a16:creationId xmlns:a16="http://schemas.microsoft.com/office/drawing/2014/main" id="{88DA8D6C-36B2-9CF3-AC8B-1C065DCEE8E1}"/>
              </a:ext>
            </a:extLst>
          </p:cNvPr>
          <p:cNvSpPr txBox="1">
            <a:spLocks/>
          </p:cNvSpPr>
          <p:nvPr/>
        </p:nvSpPr>
        <p:spPr>
          <a:xfrm>
            <a:off x="117758" y="2828924"/>
            <a:ext cx="2093120" cy="9676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2000"/>
              <a:buFont typeface="Bebas Neue"/>
              <a:buNone/>
              <a:defRPr sz="20000" b="1"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9pPr>
          </a:lstStyle>
          <a:p>
            <a:r>
              <a:rPr lang="en-IN" sz="3600" dirty="0">
                <a:solidFill>
                  <a:schemeClr val="tx1"/>
                </a:solidFill>
              </a:rPr>
              <a:t>OUTPUT</a:t>
            </a:r>
          </a:p>
        </p:txBody>
      </p:sp>
    </p:spTree>
    <p:extLst>
      <p:ext uri="{BB962C8B-B14F-4D97-AF65-F5344CB8AC3E}">
        <p14:creationId xmlns:p14="http://schemas.microsoft.com/office/powerpoint/2010/main" val="2422840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5" name="Title 4">
            <a:extLst>
              <a:ext uri="{FF2B5EF4-FFF2-40B4-BE49-F238E27FC236}">
                <a16:creationId xmlns:a16="http://schemas.microsoft.com/office/drawing/2014/main" id="{D82FB4B6-210F-7965-F892-63BD92B61457}"/>
              </a:ext>
            </a:extLst>
          </p:cNvPr>
          <p:cNvSpPr>
            <a:spLocks noGrp="1"/>
          </p:cNvSpPr>
          <p:nvPr>
            <p:ph type="title"/>
          </p:nvPr>
        </p:nvSpPr>
        <p:spPr>
          <a:xfrm>
            <a:off x="334812" y="275344"/>
            <a:ext cx="3834000" cy="572700"/>
          </a:xfrm>
        </p:spPr>
        <p:txBody>
          <a:bodyPr/>
          <a:lstStyle/>
          <a:p>
            <a:r>
              <a:rPr lang="en-IN" dirty="0"/>
              <a:t>string SPLIT</a:t>
            </a:r>
            <a:br>
              <a:rPr lang="en-IN" dirty="0"/>
            </a:br>
            <a:r>
              <a:rPr lang="en-IN" dirty="0"/>
              <a:t>(EXTENDED LIBRARY)</a:t>
            </a:r>
          </a:p>
        </p:txBody>
      </p:sp>
      <p:sp>
        <p:nvSpPr>
          <p:cNvPr id="6" name="TextBox 5">
            <a:extLst>
              <a:ext uri="{FF2B5EF4-FFF2-40B4-BE49-F238E27FC236}">
                <a16:creationId xmlns:a16="http://schemas.microsoft.com/office/drawing/2014/main" id="{CFEDDBC1-6476-306A-F75E-EA83B5C21CDF}"/>
              </a:ext>
            </a:extLst>
          </p:cNvPr>
          <p:cNvSpPr txBox="1"/>
          <p:nvPr/>
        </p:nvSpPr>
        <p:spPr>
          <a:xfrm>
            <a:off x="400049" y="1535906"/>
            <a:ext cx="5507831" cy="2246769"/>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PSEUDO CODE :</a:t>
            </a:r>
          </a:p>
          <a:p>
            <a:r>
              <a:rPr lang="en-US" dirty="0">
                <a:latin typeface="Times New Roman" panose="02020603050405020304" pitchFamily="18" charset="0"/>
                <a:cs typeface="Times New Roman" panose="02020603050405020304" pitchFamily="18" charset="0"/>
              </a:rPr>
              <a:t>function Array split(Argument one, Argument two){</a:t>
            </a:r>
          </a:p>
          <a:p>
            <a:r>
              <a:rPr lang="en-US" dirty="0">
                <a:latin typeface="Times New Roman" panose="02020603050405020304" pitchFamily="18" charset="0"/>
                <a:cs typeface="Times New Roman" panose="02020603050405020304" pitchFamily="18" charset="0"/>
              </a:rPr>
              <a:t>//array length(let length = </a:t>
            </a:r>
            <a:r>
              <a:rPr lang="en-US" dirty="0" err="1">
                <a:latin typeface="Times New Roman" panose="02020603050405020304" pitchFamily="18" charset="0"/>
                <a:cs typeface="Times New Roman" panose="02020603050405020304" pitchFamily="18" charset="0"/>
              </a:rPr>
              <a:t>stringsplit.countWords</a:t>
            </a:r>
            <a:r>
              <a:rPr lang="en-US" dirty="0">
                <a:latin typeface="Times New Roman" panose="02020603050405020304" pitchFamily="18" charset="0"/>
                <a:cs typeface="Times New Roman" panose="02020603050405020304" pitchFamily="18" charset="0"/>
              </a:rPr>
              <a:t>(str, </a:t>
            </a:r>
            <a:r>
              <a:rPr lang="en-US" dirty="0" err="1">
                <a:latin typeface="Times New Roman" panose="02020603050405020304" pitchFamily="18" charset="0"/>
                <a:cs typeface="Times New Roman" panose="02020603050405020304" pitchFamily="18" charset="0"/>
              </a:rPr>
              <a:t>delim</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//Splits the String before de-</a:t>
            </a:r>
            <a:r>
              <a:rPr lang="en-US" dirty="0" err="1">
                <a:latin typeface="Times New Roman" panose="02020603050405020304" pitchFamily="18" charset="0"/>
                <a:cs typeface="Times New Roman" panose="02020603050405020304" pitchFamily="18" charset="0"/>
              </a:rPr>
              <a:t>lim</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//stores it in an array using temp and returns the array</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function int </a:t>
            </a:r>
            <a:r>
              <a:rPr lang="en-US" dirty="0" err="1">
                <a:latin typeface="Times New Roman" panose="02020603050405020304" pitchFamily="18" charset="0"/>
                <a:cs typeface="Times New Roman" panose="02020603050405020304" pitchFamily="18" charset="0"/>
              </a:rPr>
              <a:t>countWords</a:t>
            </a:r>
            <a:r>
              <a:rPr lang="en-US" dirty="0">
                <a:latin typeface="Times New Roman" panose="02020603050405020304" pitchFamily="18" charset="0"/>
                <a:cs typeface="Times New Roman" panose="02020603050405020304" pitchFamily="18" charset="0"/>
              </a:rPr>
              <a:t>(Argument one, Argument two){</a:t>
            </a:r>
          </a:p>
          <a:p>
            <a:r>
              <a:rPr lang="en-US" dirty="0">
                <a:latin typeface="Times New Roman" panose="02020603050405020304" pitchFamily="18" charset="0"/>
                <a:cs typeface="Times New Roman" panose="02020603050405020304" pitchFamily="18" charset="0"/>
              </a:rPr>
              <a:t>//If length is zero, it returns zero</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//counts the number of words in the given string at the </a:t>
            </a:r>
            <a:r>
              <a:rPr lang="en-US" dirty="0" err="1">
                <a:latin typeface="Times New Roman" panose="02020603050405020304" pitchFamily="18" charset="0"/>
                <a:cs typeface="Times New Roman" panose="02020603050405020304" pitchFamily="18" charset="0"/>
              </a:rPr>
              <a:t>delim</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5323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5" name="Title 4">
            <a:extLst>
              <a:ext uri="{FF2B5EF4-FFF2-40B4-BE49-F238E27FC236}">
                <a16:creationId xmlns:a16="http://schemas.microsoft.com/office/drawing/2014/main" id="{D82FB4B6-210F-7965-F892-63BD92B61457}"/>
              </a:ext>
            </a:extLst>
          </p:cNvPr>
          <p:cNvSpPr>
            <a:spLocks noGrp="1"/>
          </p:cNvSpPr>
          <p:nvPr>
            <p:ph type="title"/>
          </p:nvPr>
        </p:nvSpPr>
        <p:spPr>
          <a:xfrm>
            <a:off x="334811" y="275344"/>
            <a:ext cx="5458769" cy="631912"/>
          </a:xfrm>
        </p:spPr>
        <p:txBody>
          <a:bodyPr/>
          <a:lstStyle/>
          <a:p>
            <a:r>
              <a:rPr lang="en-IN" dirty="0"/>
              <a:t>string SPLIT (EXTENDED LIBRARY)</a:t>
            </a:r>
          </a:p>
        </p:txBody>
      </p:sp>
      <p:sp>
        <p:nvSpPr>
          <p:cNvPr id="4" name="TextBox 3">
            <a:extLst>
              <a:ext uri="{FF2B5EF4-FFF2-40B4-BE49-F238E27FC236}">
                <a16:creationId xmlns:a16="http://schemas.microsoft.com/office/drawing/2014/main" id="{978C46F7-510A-C229-482C-238FDC26F5F9}"/>
              </a:ext>
            </a:extLst>
          </p:cNvPr>
          <p:cNvSpPr txBox="1"/>
          <p:nvPr/>
        </p:nvSpPr>
        <p:spPr>
          <a:xfrm>
            <a:off x="334811" y="907256"/>
            <a:ext cx="2643188"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JACK CODE :</a:t>
            </a:r>
          </a:p>
        </p:txBody>
      </p:sp>
      <p:pic>
        <p:nvPicPr>
          <p:cNvPr id="3" name="Picture 2">
            <a:extLst>
              <a:ext uri="{FF2B5EF4-FFF2-40B4-BE49-F238E27FC236}">
                <a16:creationId xmlns:a16="http://schemas.microsoft.com/office/drawing/2014/main" id="{FDD8E5D4-B24D-636B-C053-9897012DCCF3}"/>
              </a:ext>
            </a:extLst>
          </p:cNvPr>
          <p:cNvPicPr>
            <a:picLocks noChangeAspect="1"/>
          </p:cNvPicPr>
          <p:nvPr/>
        </p:nvPicPr>
        <p:blipFill>
          <a:blip r:embed="rId3"/>
          <a:stretch>
            <a:fillRect/>
          </a:stretch>
        </p:blipFill>
        <p:spPr>
          <a:xfrm>
            <a:off x="1822949" y="992981"/>
            <a:ext cx="3645542" cy="3683984"/>
          </a:xfrm>
          <a:prstGeom prst="rect">
            <a:avLst/>
          </a:prstGeom>
        </p:spPr>
      </p:pic>
      <p:pic>
        <p:nvPicPr>
          <p:cNvPr id="8" name="Picture 7">
            <a:extLst>
              <a:ext uri="{FF2B5EF4-FFF2-40B4-BE49-F238E27FC236}">
                <a16:creationId xmlns:a16="http://schemas.microsoft.com/office/drawing/2014/main" id="{B20D6748-D08F-DFFE-3417-09391004521D}"/>
              </a:ext>
            </a:extLst>
          </p:cNvPr>
          <p:cNvPicPr>
            <a:picLocks noChangeAspect="1"/>
          </p:cNvPicPr>
          <p:nvPr/>
        </p:nvPicPr>
        <p:blipFill>
          <a:blip r:embed="rId4"/>
          <a:stretch>
            <a:fillRect/>
          </a:stretch>
        </p:blipFill>
        <p:spPr>
          <a:xfrm>
            <a:off x="5364082" y="992981"/>
            <a:ext cx="3225750" cy="2998184"/>
          </a:xfrm>
          <a:prstGeom prst="rect">
            <a:avLst/>
          </a:prstGeom>
        </p:spPr>
      </p:pic>
      <p:cxnSp>
        <p:nvCxnSpPr>
          <p:cNvPr id="10" name="Straight Arrow Connector 9">
            <a:extLst>
              <a:ext uri="{FF2B5EF4-FFF2-40B4-BE49-F238E27FC236}">
                <a16:creationId xmlns:a16="http://schemas.microsoft.com/office/drawing/2014/main" id="{6D03904F-A743-FBD5-8D16-12068361FBDF}"/>
              </a:ext>
            </a:extLst>
          </p:cNvPr>
          <p:cNvCxnSpPr/>
          <p:nvPr/>
        </p:nvCxnSpPr>
        <p:spPr>
          <a:xfrm>
            <a:off x="5072063" y="1928813"/>
            <a:ext cx="2920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1020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0"/>
        <p:cNvGrpSpPr/>
        <p:nvPr/>
      </p:nvGrpSpPr>
      <p:grpSpPr>
        <a:xfrm>
          <a:off x="0" y="0"/>
          <a:ext cx="0" cy="0"/>
          <a:chOff x="0" y="0"/>
          <a:chExt cx="0" cy="0"/>
        </a:xfrm>
      </p:grpSpPr>
      <p:sp>
        <p:nvSpPr>
          <p:cNvPr id="4" name="TextBox 3">
            <a:extLst>
              <a:ext uri="{FF2B5EF4-FFF2-40B4-BE49-F238E27FC236}">
                <a16:creationId xmlns:a16="http://schemas.microsoft.com/office/drawing/2014/main" id="{49A6D23A-4C1C-4508-34E0-93782FFCEEF1}"/>
              </a:ext>
            </a:extLst>
          </p:cNvPr>
          <p:cNvSpPr txBox="1"/>
          <p:nvPr/>
        </p:nvSpPr>
        <p:spPr>
          <a:xfrm>
            <a:off x="300038" y="335756"/>
            <a:ext cx="2193131" cy="338554"/>
          </a:xfrm>
          <a:prstGeom prst="rect">
            <a:avLst/>
          </a:prstGeom>
          <a:noFill/>
        </p:spPr>
        <p:txBody>
          <a:bodyPr wrap="square" rtlCol="0">
            <a:spAutoFit/>
          </a:bodyPr>
          <a:lstStyle/>
          <a:p>
            <a:r>
              <a:rPr lang="en-IN" sz="1600" dirty="0" err="1">
                <a:solidFill>
                  <a:schemeClr val="bg1"/>
                </a:solidFill>
                <a:latin typeface="Times New Roman" panose="02020603050405020304" pitchFamily="18" charset="0"/>
                <a:cs typeface="Times New Roman" panose="02020603050405020304" pitchFamily="18" charset="0"/>
              </a:rPr>
              <a:t>Main.JACK</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F78BB95-7745-CD09-43DF-B740E2B6C46C}"/>
              </a:ext>
            </a:extLst>
          </p:cNvPr>
          <p:cNvSpPr txBox="1"/>
          <p:nvPr/>
        </p:nvSpPr>
        <p:spPr>
          <a:xfrm>
            <a:off x="392906" y="935831"/>
            <a:ext cx="3743325" cy="1077218"/>
          </a:xfrm>
          <a:prstGeom prst="rect">
            <a:avLst/>
          </a:prstGeom>
          <a:noFill/>
        </p:spPr>
        <p:txBody>
          <a:bodyPr wrap="square" rtlCol="0">
            <a:spAutoFit/>
          </a:bodyPr>
          <a:lstStyle/>
          <a:p>
            <a:r>
              <a:rPr lang="en-IN" sz="1600" dirty="0">
                <a:solidFill>
                  <a:schemeClr val="bg1"/>
                </a:solidFill>
                <a:latin typeface="Times New Roman" panose="02020603050405020304" pitchFamily="18" charset="0"/>
                <a:cs typeface="Times New Roman" panose="02020603050405020304" pitchFamily="18" charset="0"/>
              </a:rPr>
              <a:t>//Takes input from the user (strings)</a:t>
            </a:r>
          </a:p>
          <a:p>
            <a:r>
              <a:rPr lang="en-IN" sz="1600" dirty="0">
                <a:solidFill>
                  <a:schemeClr val="bg1"/>
                </a:solidFill>
                <a:latin typeface="Times New Roman" panose="02020603050405020304" pitchFamily="18" charset="0"/>
                <a:cs typeface="Times New Roman" panose="02020603050405020304" pitchFamily="18" charset="0"/>
              </a:rPr>
              <a:t>//</a:t>
            </a:r>
            <a:r>
              <a:rPr lang="en-IN" sz="1600" dirty="0" err="1">
                <a:solidFill>
                  <a:schemeClr val="bg1"/>
                </a:solidFill>
                <a:latin typeface="Times New Roman" panose="02020603050405020304" pitchFamily="18" charset="0"/>
                <a:cs typeface="Times New Roman" panose="02020603050405020304" pitchFamily="18" charset="0"/>
              </a:rPr>
              <a:t>stringsplit</a:t>
            </a:r>
            <a:r>
              <a:rPr lang="en-IN" sz="1600" dirty="0">
                <a:solidFill>
                  <a:schemeClr val="bg1"/>
                </a:solidFill>
                <a:latin typeface="Times New Roman" panose="02020603050405020304" pitchFamily="18" charset="0"/>
                <a:cs typeface="Times New Roman" panose="02020603050405020304" pitchFamily="18" charset="0"/>
              </a:rPr>
              <a:t> splits the given string into the array</a:t>
            </a:r>
          </a:p>
          <a:p>
            <a:r>
              <a:rPr lang="en-IN" sz="1600" dirty="0">
                <a:solidFill>
                  <a:schemeClr val="bg1"/>
                </a:solidFill>
                <a:latin typeface="Times New Roman" panose="02020603050405020304" pitchFamily="18" charset="0"/>
                <a:cs typeface="Times New Roman" panose="02020603050405020304" pitchFamily="18" charset="0"/>
              </a:rPr>
              <a:t>// Printing the elements in Array</a:t>
            </a:r>
          </a:p>
        </p:txBody>
      </p:sp>
      <p:pic>
        <p:nvPicPr>
          <p:cNvPr id="3" name="Picture 2">
            <a:extLst>
              <a:ext uri="{FF2B5EF4-FFF2-40B4-BE49-F238E27FC236}">
                <a16:creationId xmlns:a16="http://schemas.microsoft.com/office/drawing/2014/main" id="{10ABB319-8F37-3AE4-CFF4-770EDE4E827B}"/>
              </a:ext>
            </a:extLst>
          </p:cNvPr>
          <p:cNvPicPr>
            <a:picLocks noChangeAspect="1"/>
          </p:cNvPicPr>
          <p:nvPr/>
        </p:nvPicPr>
        <p:blipFill>
          <a:blip r:embed="rId3"/>
          <a:stretch>
            <a:fillRect/>
          </a:stretch>
        </p:blipFill>
        <p:spPr>
          <a:xfrm>
            <a:off x="4136231" y="505033"/>
            <a:ext cx="4595258" cy="4176122"/>
          </a:xfrm>
          <a:prstGeom prst="rect">
            <a:avLst/>
          </a:prstGeom>
        </p:spPr>
      </p:pic>
    </p:spTree>
    <p:extLst>
      <p:ext uri="{BB962C8B-B14F-4D97-AF65-F5344CB8AC3E}">
        <p14:creationId xmlns:p14="http://schemas.microsoft.com/office/powerpoint/2010/main" val="81935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 name="Picture 2">
            <a:extLst>
              <a:ext uri="{FF2B5EF4-FFF2-40B4-BE49-F238E27FC236}">
                <a16:creationId xmlns:a16="http://schemas.microsoft.com/office/drawing/2014/main" id="{916906A0-674A-C54B-A020-C2865518774E}"/>
              </a:ext>
            </a:extLst>
          </p:cNvPr>
          <p:cNvPicPr>
            <a:picLocks noChangeAspect="1"/>
          </p:cNvPicPr>
          <p:nvPr/>
        </p:nvPicPr>
        <p:blipFill>
          <a:blip r:embed="rId3"/>
          <a:srcRect/>
          <a:stretch/>
        </p:blipFill>
        <p:spPr>
          <a:xfrm>
            <a:off x="2328636" y="153590"/>
            <a:ext cx="6652327" cy="4836317"/>
          </a:xfrm>
          <a:prstGeom prst="rect">
            <a:avLst/>
          </a:prstGeom>
        </p:spPr>
      </p:pic>
      <p:sp>
        <p:nvSpPr>
          <p:cNvPr id="4" name="Title 4">
            <a:extLst>
              <a:ext uri="{FF2B5EF4-FFF2-40B4-BE49-F238E27FC236}">
                <a16:creationId xmlns:a16="http://schemas.microsoft.com/office/drawing/2014/main" id="{E9E8F4A3-7ABC-1330-3849-E38581257360}"/>
              </a:ext>
            </a:extLst>
          </p:cNvPr>
          <p:cNvSpPr>
            <a:spLocks noGrp="1"/>
          </p:cNvSpPr>
          <p:nvPr>
            <p:ph type="title"/>
          </p:nvPr>
        </p:nvSpPr>
        <p:spPr>
          <a:xfrm>
            <a:off x="0" y="496800"/>
            <a:ext cx="2093120" cy="967669"/>
          </a:xfrm>
        </p:spPr>
        <p:txBody>
          <a:bodyPr/>
          <a:lstStyle/>
          <a:p>
            <a:r>
              <a:rPr lang="en-IN" sz="3600" dirty="0"/>
              <a:t>String </a:t>
            </a:r>
            <a:br>
              <a:rPr lang="en-IN" sz="3600" dirty="0"/>
            </a:br>
            <a:r>
              <a:rPr lang="en-IN" sz="3600" dirty="0"/>
              <a:t>SPLIT</a:t>
            </a:r>
          </a:p>
        </p:txBody>
      </p:sp>
      <p:sp>
        <p:nvSpPr>
          <p:cNvPr id="5" name="Title 4">
            <a:extLst>
              <a:ext uri="{FF2B5EF4-FFF2-40B4-BE49-F238E27FC236}">
                <a16:creationId xmlns:a16="http://schemas.microsoft.com/office/drawing/2014/main" id="{88DA8D6C-36B2-9CF3-AC8B-1C065DCEE8E1}"/>
              </a:ext>
            </a:extLst>
          </p:cNvPr>
          <p:cNvSpPr txBox="1">
            <a:spLocks/>
          </p:cNvSpPr>
          <p:nvPr/>
        </p:nvSpPr>
        <p:spPr>
          <a:xfrm>
            <a:off x="117758" y="2828924"/>
            <a:ext cx="2093120" cy="9676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2000"/>
              <a:buFont typeface="Bebas Neue"/>
              <a:buNone/>
              <a:defRPr sz="20000" b="1"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9pPr>
          </a:lstStyle>
          <a:p>
            <a:r>
              <a:rPr lang="en-IN" sz="3600" dirty="0">
                <a:solidFill>
                  <a:schemeClr val="tx1"/>
                </a:solidFill>
              </a:rPr>
              <a:t>OUTPUT</a:t>
            </a:r>
          </a:p>
        </p:txBody>
      </p:sp>
    </p:spTree>
    <p:extLst>
      <p:ext uri="{BB962C8B-B14F-4D97-AF65-F5344CB8AC3E}">
        <p14:creationId xmlns:p14="http://schemas.microsoft.com/office/powerpoint/2010/main" val="2533951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02</a:t>
            </a:r>
            <a:endParaRPr b="1" dirty="0"/>
          </a:p>
        </p:txBody>
      </p:sp>
      <p:sp>
        <p:nvSpPr>
          <p:cNvPr id="289" name="Google Shape;289;p38"/>
          <p:cNvSpPr txBox="1">
            <a:spLocks noGrp="1"/>
          </p:cNvSpPr>
          <p:nvPr>
            <p:ph type="title" idx="2"/>
          </p:nvPr>
        </p:nvSpPr>
        <p:spPr>
          <a:xfrm>
            <a:off x="3771900" y="1852325"/>
            <a:ext cx="50039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MORSE CODE</a:t>
            </a:r>
            <a:endParaRPr sz="7200" dirty="0"/>
          </a:p>
        </p:txBody>
      </p:sp>
      <p:sp>
        <p:nvSpPr>
          <p:cNvPr id="5" name="TextBox 4">
            <a:extLst>
              <a:ext uri="{FF2B5EF4-FFF2-40B4-BE49-F238E27FC236}">
                <a16:creationId xmlns:a16="http://schemas.microsoft.com/office/drawing/2014/main" id="{EDC7EF82-6704-9298-145C-9B24AAAFDB1A}"/>
              </a:ext>
            </a:extLst>
          </p:cNvPr>
          <p:cNvSpPr txBox="1"/>
          <p:nvPr/>
        </p:nvSpPr>
        <p:spPr>
          <a:xfrm>
            <a:off x="3658250" y="3112175"/>
            <a:ext cx="5428600" cy="1815882"/>
          </a:xfrm>
          <a:prstGeom prst="rect">
            <a:avLst/>
          </a:prstGeom>
          <a:noFill/>
        </p:spPr>
        <p:txBody>
          <a:bodyPr wrap="square">
            <a:spAutoFit/>
          </a:bodyPr>
          <a:lstStyle/>
          <a:p>
            <a:r>
              <a:rPr lang="en-US" sz="1400" b="0" i="0" dirty="0">
                <a:solidFill>
                  <a:srgbClr val="000000"/>
                </a:solidFill>
                <a:effectLst/>
                <a:latin typeface="Times New Roman" panose="02020603050405020304" pitchFamily="18" charset="0"/>
                <a:cs typeface="Times New Roman" panose="02020603050405020304" pitchFamily="18" charset="0"/>
              </a:rPr>
              <a:t>Morse Code is most prevalent in Aviation and Aeronautical fields since</a:t>
            </a:r>
            <a:br>
              <a:rPr lang="en-US" sz="1400" b="0" i="0" dirty="0">
                <a:solidFill>
                  <a:srgbClr val="000000"/>
                </a:solidFill>
                <a:effectLst/>
                <a:latin typeface="Times New Roman" panose="02020603050405020304" pitchFamily="18" charset="0"/>
                <a:cs typeface="Times New Roman" panose="02020603050405020304" pitchFamily="18" charset="0"/>
              </a:rPr>
            </a:br>
            <a:r>
              <a:rPr lang="en-US" sz="1400" b="0" i="0" dirty="0">
                <a:solidFill>
                  <a:srgbClr val="000000"/>
                </a:solidFill>
                <a:effectLst/>
                <a:latin typeface="Times New Roman" panose="02020603050405020304" pitchFamily="18" charset="0"/>
                <a:cs typeface="Times New Roman" panose="02020603050405020304" pitchFamily="18" charset="0"/>
              </a:rPr>
              <a:t>radio navigational aids such as VOR’s and NDB’s still identify in Morse</a:t>
            </a:r>
            <a:br>
              <a:rPr lang="en-US" sz="1400" b="0" i="0" dirty="0">
                <a:solidFill>
                  <a:srgbClr val="000000"/>
                </a:solidFill>
                <a:effectLst/>
                <a:latin typeface="Times New Roman" panose="02020603050405020304" pitchFamily="18" charset="0"/>
                <a:cs typeface="Times New Roman" panose="02020603050405020304" pitchFamily="18" charset="0"/>
              </a:rPr>
            </a:br>
            <a:r>
              <a:rPr lang="en-US" sz="1400" b="0" i="0" dirty="0">
                <a:solidFill>
                  <a:srgbClr val="000000"/>
                </a:solidFill>
                <a:effectLst/>
                <a:latin typeface="Times New Roman" panose="02020603050405020304" pitchFamily="18" charset="0"/>
                <a:cs typeface="Times New Roman" panose="02020603050405020304" pitchFamily="18" charset="0"/>
              </a:rPr>
              <a:t>Code.</a:t>
            </a:r>
            <a:br>
              <a:rPr lang="en-US" sz="1400" b="0" i="0" dirty="0">
                <a:solidFill>
                  <a:srgbClr val="000000"/>
                </a:solidFill>
                <a:effectLst/>
                <a:latin typeface="Times New Roman" panose="02020603050405020304" pitchFamily="18" charset="0"/>
                <a:cs typeface="Times New Roman" panose="02020603050405020304" pitchFamily="18" charset="0"/>
              </a:rPr>
            </a:br>
            <a:r>
              <a:rPr lang="en-US" sz="1400" b="0" i="0" dirty="0">
                <a:solidFill>
                  <a:srgbClr val="000000"/>
                </a:solidFill>
                <a:effectLst/>
                <a:latin typeface="Times New Roman" panose="02020603050405020304" pitchFamily="18" charset="0"/>
                <a:cs typeface="Times New Roman" panose="02020603050405020304" pitchFamily="18" charset="0"/>
              </a:rPr>
              <a:t>US Navy and Coast Guard still use signal lamps to communicate via</a:t>
            </a:r>
            <a:br>
              <a:rPr lang="en-US" sz="1400" b="0" i="0" dirty="0">
                <a:solidFill>
                  <a:srgbClr val="000000"/>
                </a:solidFill>
                <a:effectLst/>
                <a:latin typeface="Times New Roman" panose="02020603050405020304" pitchFamily="18" charset="0"/>
                <a:cs typeface="Times New Roman" panose="02020603050405020304" pitchFamily="18" charset="0"/>
              </a:rPr>
            </a:br>
            <a:r>
              <a:rPr lang="en-US" sz="1400" b="0" i="0" dirty="0">
                <a:solidFill>
                  <a:srgbClr val="000000"/>
                </a:solidFill>
                <a:effectLst/>
                <a:latin typeface="Times New Roman" panose="02020603050405020304" pitchFamily="18" charset="0"/>
                <a:cs typeface="Times New Roman" panose="02020603050405020304" pitchFamily="18" charset="0"/>
              </a:rPr>
              <a:t>Morse Code.</a:t>
            </a:r>
            <a:br>
              <a:rPr lang="en-US" sz="1400" b="0" i="0" dirty="0">
                <a:solidFill>
                  <a:srgbClr val="000000"/>
                </a:solidFill>
                <a:effectLst/>
                <a:latin typeface="Times New Roman" panose="02020603050405020304" pitchFamily="18" charset="0"/>
                <a:cs typeface="Times New Roman" panose="02020603050405020304" pitchFamily="18" charset="0"/>
              </a:rPr>
            </a:br>
            <a:r>
              <a:rPr lang="en-US" sz="1400" b="0" i="0" dirty="0">
                <a:solidFill>
                  <a:srgbClr val="000000"/>
                </a:solidFill>
                <a:effectLst/>
                <a:latin typeface="Times New Roman" panose="02020603050405020304" pitchFamily="18" charset="0"/>
                <a:cs typeface="Times New Roman" panose="02020603050405020304" pitchFamily="18" charset="0"/>
              </a:rPr>
              <a:t>Morse Code has also been used as an alternative form of communication for people with disabilities.</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336FC7F-D42E-73CD-8237-B8E2F72F9BCA}"/>
              </a:ext>
            </a:extLst>
          </p:cNvPr>
          <p:cNvPicPr>
            <a:picLocks noChangeAspect="1"/>
          </p:cNvPicPr>
          <p:nvPr/>
        </p:nvPicPr>
        <p:blipFill>
          <a:blip r:embed="rId3"/>
          <a:stretch>
            <a:fillRect/>
          </a:stretch>
        </p:blipFill>
        <p:spPr>
          <a:xfrm>
            <a:off x="312815" y="2001425"/>
            <a:ext cx="1874682" cy="2674852"/>
          </a:xfrm>
          <a:prstGeom prst="rect">
            <a:avLst/>
          </a:prstGeom>
        </p:spPr>
      </p:pic>
    </p:spTree>
    <p:extLst>
      <p:ext uri="{BB962C8B-B14F-4D97-AF65-F5344CB8AC3E}">
        <p14:creationId xmlns:p14="http://schemas.microsoft.com/office/powerpoint/2010/main" val="4162694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5" name="Title 4">
            <a:extLst>
              <a:ext uri="{FF2B5EF4-FFF2-40B4-BE49-F238E27FC236}">
                <a16:creationId xmlns:a16="http://schemas.microsoft.com/office/drawing/2014/main" id="{D82FB4B6-210F-7965-F892-63BD92B61457}"/>
              </a:ext>
            </a:extLst>
          </p:cNvPr>
          <p:cNvSpPr>
            <a:spLocks noGrp="1"/>
          </p:cNvSpPr>
          <p:nvPr>
            <p:ph type="title"/>
          </p:nvPr>
        </p:nvSpPr>
        <p:spPr>
          <a:xfrm>
            <a:off x="334812" y="275344"/>
            <a:ext cx="3834000" cy="572700"/>
          </a:xfrm>
        </p:spPr>
        <p:txBody>
          <a:bodyPr/>
          <a:lstStyle/>
          <a:p>
            <a:r>
              <a:rPr lang="en-IN" dirty="0"/>
              <a:t>MORSE CODE </a:t>
            </a:r>
          </a:p>
        </p:txBody>
      </p:sp>
      <p:sp>
        <p:nvSpPr>
          <p:cNvPr id="6" name="TextBox 5">
            <a:extLst>
              <a:ext uri="{FF2B5EF4-FFF2-40B4-BE49-F238E27FC236}">
                <a16:creationId xmlns:a16="http://schemas.microsoft.com/office/drawing/2014/main" id="{CFEDDBC1-6476-306A-F75E-EA83B5C21CDF}"/>
              </a:ext>
            </a:extLst>
          </p:cNvPr>
          <p:cNvSpPr txBox="1"/>
          <p:nvPr/>
        </p:nvSpPr>
        <p:spPr>
          <a:xfrm>
            <a:off x="334812" y="1057275"/>
            <a:ext cx="6480326" cy="3108543"/>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PSEUDO CODE :</a:t>
            </a:r>
          </a:p>
          <a:p>
            <a:r>
              <a:rPr lang="en-IN" dirty="0">
                <a:latin typeface="Times New Roman" panose="02020603050405020304" pitchFamily="18" charset="0"/>
                <a:cs typeface="Times New Roman" panose="02020603050405020304" pitchFamily="18" charset="0"/>
              </a:rPr>
              <a:t>class </a:t>
            </a:r>
            <a:r>
              <a:rPr lang="en-IN" dirty="0" err="1">
                <a:latin typeface="Times New Roman" panose="02020603050405020304" pitchFamily="18" charset="0"/>
                <a:cs typeface="Times New Roman" panose="02020603050405020304" pitchFamily="18" charset="0"/>
              </a:rPr>
              <a:t>MorseCode</a:t>
            </a:r>
            <a:r>
              <a:rPr lang="en-IN"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constructor </a:t>
            </a:r>
            <a:r>
              <a:rPr lang="en-US" dirty="0" err="1">
                <a:latin typeface="Times New Roman" panose="02020603050405020304" pitchFamily="18" charset="0"/>
                <a:cs typeface="Times New Roman" panose="02020603050405020304" pitchFamily="18" charset="0"/>
              </a:rPr>
              <a:t>MorseCode</a:t>
            </a:r>
            <a:r>
              <a:rPr lang="en-US" dirty="0">
                <a:latin typeface="Times New Roman" panose="02020603050405020304" pitchFamily="18" charset="0"/>
                <a:cs typeface="Times New Roman" panose="02020603050405020304" pitchFamily="18" charset="0"/>
              </a:rPr>
              <a:t> new() {        </a:t>
            </a:r>
          </a:p>
          <a:p>
            <a:r>
              <a:rPr lang="en-US" dirty="0">
                <a:latin typeface="Times New Roman" panose="02020603050405020304" pitchFamily="18" charset="0"/>
                <a:cs typeface="Times New Roman" panose="02020603050405020304" pitchFamily="18" charset="0"/>
              </a:rPr>
              <a:t>//creating a constructor</a:t>
            </a:r>
          </a:p>
          <a:p>
            <a:r>
              <a:rPr lang="en-US" dirty="0">
                <a:latin typeface="Times New Roman" panose="02020603050405020304" pitchFamily="18" charset="0"/>
                <a:cs typeface="Times New Roman" panose="02020603050405020304" pitchFamily="18" charset="0"/>
              </a:rPr>
              <a:t> let </a:t>
            </a:r>
            <a:r>
              <a:rPr lang="en-US" dirty="0" err="1">
                <a:latin typeface="Times New Roman" panose="02020603050405020304" pitchFamily="18" charset="0"/>
                <a:cs typeface="Times New Roman" panose="02020603050405020304" pitchFamily="18" charset="0"/>
              </a:rPr>
              <a:t>eng</a:t>
            </a:r>
            <a:r>
              <a:rPr lang="en-US" dirty="0">
                <a:latin typeface="Times New Roman" panose="02020603050405020304" pitchFamily="18" charset="0"/>
                <a:cs typeface="Times New Roman" panose="02020603050405020304" pitchFamily="18" charset="0"/>
              </a:rPr>
              <a:t> = "ABCDEFGHIJKLMNOPQRSTUVWXYZ1234567890";</a:t>
            </a:r>
          </a:p>
          <a:p>
            <a:r>
              <a:rPr lang="en-US" dirty="0">
                <a:latin typeface="Times New Roman" panose="02020603050405020304" pitchFamily="18" charset="0"/>
                <a:cs typeface="Times New Roman" panose="02020603050405020304" pitchFamily="18" charset="0"/>
              </a:rPr>
              <a:t>// </a:t>
            </a:r>
            <a:r>
              <a:rPr lang="en-US" sz="1400" b="0" i="1" dirty="0" err="1">
                <a:solidFill>
                  <a:srgbClr val="000000"/>
                </a:solidFill>
                <a:effectLst/>
                <a:latin typeface="Times New Roman" panose="02020603050405020304" pitchFamily="18" charset="0"/>
                <a:cs typeface="Times New Roman" panose="02020603050405020304" pitchFamily="18" charset="0"/>
              </a:rPr>
              <a:t>eng</a:t>
            </a:r>
            <a:r>
              <a:rPr lang="en-US" sz="1400" b="0" i="1" dirty="0">
                <a:solidFill>
                  <a:srgbClr val="000000"/>
                </a:solidFill>
                <a:effectLst/>
                <a:latin typeface="Times New Roman" panose="02020603050405020304" pitchFamily="18" charset="0"/>
                <a:cs typeface="Times New Roman" panose="02020603050405020304" pitchFamily="18" charset="0"/>
              </a:rPr>
              <a:t> </a:t>
            </a:r>
            <a:r>
              <a:rPr lang="en-US" sz="1400" b="0" i="0" dirty="0">
                <a:solidFill>
                  <a:srgbClr val="000000"/>
                </a:solidFill>
                <a:effectLst/>
                <a:latin typeface="Times New Roman" panose="02020603050405020304" pitchFamily="18" charset="0"/>
                <a:cs typeface="Times New Roman" panose="02020603050405020304" pitchFamily="18" charset="0"/>
              </a:rPr>
              <a:t>to store alphabets</a:t>
            </a:r>
            <a:br>
              <a:rPr lang="en-US" sz="1400" b="0" i="0" dirty="0">
                <a:solidFill>
                  <a:srgbClr val="000000"/>
                </a:solidFill>
                <a:effectLst/>
                <a:latin typeface="Times New Roman" panose="02020603050405020304" pitchFamily="18" charset="0"/>
                <a:cs typeface="Times New Roman" panose="02020603050405020304" pitchFamily="18" charset="0"/>
              </a:rPr>
            </a:br>
            <a:r>
              <a:rPr lang="en-US" sz="1400" b="0" i="0" dirty="0">
                <a:solidFill>
                  <a:srgbClr val="000000"/>
                </a:solidFill>
                <a:effectLst/>
                <a:latin typeface="Times New Roman" panose="02020603050405020304" pitchFamily="18" charset="0"/>
                <a:cs typeface="Times New Roman" panose="02020603050405020304" pitchFamily="18" charset="0"/>
              </a:rPr>
              <a:t>//</a:t>
            </a:r>
            <a:r>
              <a:rPr lang="en-US" sz="1400" b="0" i="1" dirty="0">
                <a:solidFill>
                  <a:srgbClr val="000000"/>
                </a:solidFill>
                <a:effectLst/>
                <a:latin typeface="Times New Roman" panose="02020603050405020304" pitchFamily="18" charset="0"/>
                <a:cs typeface="Times New Roman" panose="02020603050405020304" pitchFamily="18" charset="0"/>
              </a:rPr>
              <a:t>Morse </a:t>
            </a:r>
            <a:r>
              <a:rPr lang="en-US" sz="1400" b="0" i="0" dirty="0">
                <a:solidFill>
                  <a:srgbClr val="000000"/>
                </a:solidFill>
                <a:effectLst/>
                <a:latin typeface="Times New Roman" panose="02020603050405020304" pitchFamily="18" charset="0"/>
                <a:cs typeface="Times New Roman" panose="02020603050405020304" pitchFamily="18" charset="0"/>
              </a:rPr>
              <a:t>to store Morse code of the respective alphabet or letter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method void </a:t>
            </a:r>
            <a:r>
              <a:rPr lang="en-US" dirty="0" err="1">
                <a:latin typeface="Times New Roman" panose="02020603050405020304" pitchFamily="18" charset="0"/>
                <a:cs typeface="Times New Roman" panose="02020603050405020304" pitchFamily="18" charset="0"/>
              </a:rPr>
              <a:t>toMorse</a:t>
            </a:r>
            <a:r>
              <a:rPr lang="en-US" dirty="0">
                <a:latin typeface="Times New Roman" panose="02020603050405020304" pitchFamily="18" charset="0"/>
                <a:cs typeface="Times New Roman" panose="02020603050405020304" pitchFamily="18" charset="0"/>
              </a:rPr>
              <a:t>(Argument one) {</a:t>
            </a:r>
          </a:p>
          <a:p>
            <a:r>
              <a:rPr lang="en-US" sz="1400" b="0" i="0" dirty="0">
                <a:solidFill>
                  <a:srgbClr val="000000"/>
                </a:solidFill>
                <a:effectLst/>
                <a:latin typeface="Times New Roman" panose="02020603050405020304" pitchFamily="18" charset="0"/>
                <a:cs typeface="Times New Roman" panose="02020603050405020304" pitchFamily="18" charset="0"/>
              </a:rPr>
              <a:t> //Then method </a:t>
            </a:r>
            <a:r>
              <a:rPr lang="en-US" sz="1400" b="0" i="1" dirty="0" err="1">
                <a:solidFill>
                  <a:srgbClr val="000000"/>
                </a:solidFill>
                <a:effectLst/>
                <a:latin typeface="Times New Roman" panose="02020603050405020304" pitchFamily="18" charset="0"/>
                <a:cs typeface="Times New Roman" panose="02020603050405020304" pitchFamily="18" charset="0"/>
              </a:rPr>
              <a:t>toMorse</a:t>
            </a:r>
            <a:r>
              <a:rPr lang="en-US" sz="1400" b="0" i="1" dirty="0">
                <a:solidFill>
                  <a:srgbClr val="000000"/>
                </a:solidFill>
                <a:effectLst/>
                <a:latin typeface="Times New Roman" panose="02020603050405020304" pitchFamily="18" charset="0"/>
                <a:cs typeface="Times New Roman" panose="02020603050405020304" pitchFamily="18" charset="0"/>
              </a:rPr>
              <a:t> </a:t>
            </a:r>
            <a:r>
              <a:rPr lang="en-US" sz="1400" b="0" i="0" dirty="0">
                <a:solidFill>
                  <a:srgbClr val="000000"/>
                </a:solidFill>
                <a:effectLst/>
                <a:latin typeface="Times New Roman" panose="02020603050405020304" pitchFamily="18" charset="0"/>
                <a:cs typeface="Times New Roman" panose="02020603050405020304" pitchFamily="18" charset="0"/>
              </a:rPr>
              <a:t>is used to take </a:t>
            </a:r>
            <a:r>
              <a:rPr lang="en-US" dirty="0">
                <a:latin typeface="Times New Roman" panose="02020603050405020304" pitchFamily="18" charset="0"/>
                <a:cs typeface="Times New Roman" panose="02020603050405020304" pitchFamily="18" charset="0"/>
              </a:rPr>
              <a:t>Argument one </a:t>
            </a:r>
            <a:r>
              <a:rPr lang="en-US" sz="1400" b="0" i="0" dirty="0">
                <a:solidFill>
                  <a:srgbClr val="000000"/>
                </a:solidFill>
                <a:effectLst/>
                <a:latin typeface="Times New Roman" panose="02020603050405020304" pitchFamily="18" charset="0"/>
                <a:cs typeface="Times New Roman" panose="02020603050405020304" pitchFamily="18" charset="0"/>
              </a:rPr>
              <a:t>and then comparing each of character to the array and print its morse code.</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9366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5" name="Title 4">
            <a:extLst>
              <a:ext uri="{FF2B5EF4-FFF2-40B4-BE49-F238E27FC236}">
                <a16:creationId xmlns:a16="http://schemas.microsoft.com/office/drawing/2014/main" id="{D82FB4B6-210F-7965-F892-63BD92B61457}"/>
              </a:ext>
            </a:extLst>
          </p:cNvPr>
          <p:cNvSpPr>
            <a:spLocks noGrp="1"/>
          </p:cNvSpPr>
          <p:nvPr>
            <p:ph type="title"/>
          </p:nvPr>
        </p:nvSpPr>
        <p:spPr>
          <a:xfrm>
            <a:off x="334811" y="275344"/>
            <a:ext cx="5458769" cy="631912"/>
          </a:xfrm>
        </p:spPr>
        <p:txBody>
          <a:bodyPr/>
          <a:lstStyle/>
          <a:p>
            <a:r>
              <a:rPr lang="en-IN" dirty="0"/>
              <a:t>MORSE CODE </a:t>
            </a:r>
          </a:p>
        </p:txBody>
      </p:sp>
      <p:sp>
        <p:nvSpPr>
          <p:cNvPr id="4" name="TextBox 3">
            <a:extLst>
              <a:ext uri="{FF2B5EF4-FFF2-40B4-BE49-F238E27FC236}">
                <a16:creationId xmlns:a16="http://schemas.microsoft.com/office/drawing/2014/main" id="{978C46F7-510A-C229-482C-238FDC26F5F9}"/>
              </a:ext>
            </a:extLst>
          </p:cNvPr>
          <p:cNvSpPr txBox="1"/>
          <p:nvPr/>
        </p:nvSpPr>
        <p:spPr>
          <a:xfrm>
            <a:off x="334811" y="907256"/>
            <a:ext cx="2643188"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JACK CODE :</a:t>
            </a:r>
          </a:p>
        </p:txBody>
      </p:sp>
      <p:pic>
        <p:nvPicPr>
          <p:cNvPr id="6" name="Picture 5">
            <a:extLst>
              <a:ext uri="{FF2B5EF4-FFF2-40B4-BE49-F238E27FC236}">
                <a16:creationId xmlns:a16="http://schemas.microsoft.com/office/drawing/2014/main" id="{56892992-7282-5981-C456-4B4EF3EC0676}"/>
              </a:ext>
            </a:extLst>
          </p:cNvPr>
          <p:cNvPicPr>
            <a:picLocks noChangeAspect="1"/>
          </p:cNvPicPr>
          <p:nvPr/>
        </p:nvPicPr>
        <p:blipFill>
          <a:blip r:embed="rId3"/>
          <a:stretch>
            <a:fillRect/>
          </a:stretch>
        </p:blipFill>
        <p:spPr>
          <a:xfrm>
            <a:off x="2463648" y="186158"/>
            <a:ext cx="4520591" cy="1242591"/>
          </a:xfrm>
          <a:prstGeom prst="rect">
            <a:avLst/>
          </a:prstGeom>
        </p:spPr>
      </p:pic>
      <p:pic>
        <p:nvPicPr>
          <p:cNvPr id="9" name="Picture 8">
            <a:extLst>
              <a:ext uri="{FF2B5EF4-FFF2-40B4-BE49-F238E27FC236}">
                <a16:creationId xmlns:a16="http://schemas.microsoft.com/office/drawing/2014/main" id="{C85712E0-9D85-22C6-94BC-FBBF1A3F2A99}"/>
              </a:ext>
            </a:extLst>
          </p:cNvPr>
          <p:cNvPicPr>
            <a:picLocks noChangeAspect="1"/>
          </p:cNvPicPr>
          <p:nvPr/>
        </p:nvPicPr>
        <p:blipFill rotWithShape="1">
          <a:blip r:embed="rId4"/>
          <a:srcRect b="46702"/>
          <a:stretch/>
        </p:blipFill>
        <p:spPr>
          <a:xfrm>
            <a:off x="334811" y="1731490"/>
            <a:ext cx="2469146" cy="2714625"/>
          </a:xfrm>
          <a:prstGeom prst="rect">
            <a:avLst/>
          </a:prstGeom>
        </p:spPr>
      </p:pic>
      <p:pic>
        <p:nvPicPr>
          <p:cNvPr id="11" name="Picture 10">
            <a:extLst>
              <a:ext uri="{FF2B5EF4-FFF2-40B4-BE49-F238E27FC236}">
                <a16:creationId xmlns:a16="http://schemas.microsoft.com/office/drawing/2014/main" id="{759BA52E-BD9B-B138-D81D-DB3986E4BEE1}"/>
              </a:ext>
            </a:extLst>
          </p:cNvPr>
          <p:cNvPicPr>
            <a:picLocks noChangeAspect="1"/>
          </p:cNvPicPr>
          <p:nvPr/>
        </p:nvPicPr>
        <p:blipFill rotWithShape="1">
          <a:blip r:embed="rId4"/>
          <a:srcRect t="52834"/>
          <a:stretch/>
        </p:blipFill>
        <p:spPr>
          <a:xfrm>
            <a:off x="3145680" y="1785936"/>
            <a:ext cx="2790108" cy="2714625"/>
          </a:xfrm>
          <a:prstGeom prst="rect">
            <a:avLst/>
          </a:prstGeom>
        </p:spPr>
      </p:pic>
      <p:pic>
        <p:nvPicPr>
          <p:cNvPr id="13" name="Picture 12">
            <a:extLst>
              <a:ext uri="{FF2B5EF4-FFF2-40B4-BE49-F238E27FC236}">
                <a16:creationId xmlns:a16="http://schemas.microsoft.com/office/drawing/2014/main" id="{E2C40DC0-F019-D8FF-AD75-27B236080199}"/>
              </a:ext>
            </a:extLst>
          </p:cNvPr>
          <p:cNvPicPr>
            <a:picLocks noChangeAspect="1"/>
          </p:cNvPicPr>
          <p:nvPr/>
        </p:nvPicPr>
        <p:blipFill>
          <a:blip r:embed="rId5"/>
          <a:stretch>
            <a:fillRect/>
          </a:stretch>
        </p:blipFill>
        <p:spPr>
          <a:xfrm>
            <a:off x="5998321" y="1785936"/>
            <a:ext cx="2862938" cy="2450308"/>
          </a:xfrm>
          <a:prstGeom prst="rect">
            <a:avLst/>
          </a:prstGeom>
        </p:spPr>
      </p:pic>
      <p:cxnSp>
        <p:nvCxnSpPr>
          <p:cNvPr id="15" name="Straight Arrow Connector 14">
            <a:extLst>
              <a:ext uri="{FF2B5EF4-FFF2-40B4-BE49-F238E27FC236}">
                <a16:creationId xmlns:a16="http://schemas.microsoft.com/office/drawing/2014/main" id="{142E6E6D-CACC-9987-4E1D-450421784505}"/>
              </a:ext>
            </a:extLst>
          </p:cNvPr>
          <p:cNvCxnSpPr/>
          <p:nvPr/>
        </p:nvCxnSpPr>
        <p:spPr>
          <a:xfrm flipH="1">
            <a:off x="2314575" y="1364456"/>
            <a:ext cx="663424" cy="367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0D942FB-8C3F-F622-BCF1-E4524A579A24}"/>
              </a:ext>
            </a:extLst>
          </p:cNvPr>
          <p:cNvCxnSpPr>
            <a:cxnSpLocks/>
          </p:cNvCxnSpPr>
          <p:nvPr/>
        </p:nvCxnSpPr>
        <p:spPr>
          <a:xfrm flipV="1">
            <a:off x="2450938" y="2777840"/>
            <a:ext cx="632209" cy="4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643E31C-976C-0866-BF9B-B4E5844A79CE}"/>
              </a:ext>
            </a:extLst>
          </p:cNvPr>
          <p:cNvCxnSpPr>
            <a:cxnSpLocks/>
          </p:cNvCxnSpPr>
          <p:nvPr/>
        </p:nvCxnSpPr>
        <p:spPr>
          <a:xfrm flipV="1">
            <a:off x="5477475" y="2773143"/>
            <a:ext cx="632209" cy="4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699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500300" y="1346401"/>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7"/>
          <p:cNvSpPr/>
          <p:nvPr/>
        </p:nvSpPr>
        <p:spPr>
          <a:xfrm>
            <a:off x="1500300" y="3245575"/>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264" name="Google Shape;264;p37"/>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65" name="Google Shape;265;p37"/>
          <p:cNvSpPr txBox="1">
            <a:spLocks noGrp="1"/>
          </p:cNvSpPr>
          <p:nvPr>
            <p:ph type="subTitle" idx="1"/>
          </p:nvPr>
        </p:nvSpPr>
        <p:spPr>
          <a:xfrm>
            <a:off x="1523202" y="1915259"/>
            <a:ext cx="21219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STRING LIBRARY</a:t>
            </a:r>
            <a:endParaRPr sz="2800" dirty="0"/>
          </a:p>
        </p:txBody>
      </p:sp>
      <p:sp>
        <p:nvSpPr>
          <p:cNvPr id="266" name="Google Shape;266;p37"/>
          <p:cNvSpPr txBox="1">
            <a:spLocks noGrp="1"/>
          </p:cNvSpPr>
          <p:nvPr>
            <p:ph type="subTitle" idx="3"/>
          </p:nvPr>
        </p:nvSpPr>
        <p:spPr>
          <a:xfrm>
            <a:off x="1523202" y="2195840"/>
            <a:ext cx="21219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t>BY HEMA RADHIKA</a:t>
            </a:r>
            <a:endParaRPr sz="1600" dirty="0"/>
          </a:p>
        </p:txBody>
      </p:sp>
      <p:sp>
        <p:nvSpPr>
          <p:cNvPr id="270" name="Google Shape;270;p37"/>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71" name="Google Shape;271;p37"/>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MORSE CODE</a:t>
            </a:r>
            <a:endParaRPr sz="2800" dirty="0"/>
          </a:p>
        </p:txBody>
      </p:sp>
      <p:sp>
        <p:nvSpPr>
          <p:cNvPr id="272" name="Google Shape;272;p37"/>
          <p:cNvSpPr txBox="1">
            <a:spLocks noGrp="1"/>
          </p:cNvSpPr>
          <p:nvPr>
            <p:ph type="subTitle" idx="9"/>
          </p:nvPr>
        </p:nvSpPr>
        <p:spPr>
          <a:xfrm>
            <a:off x="6371656" y="2201930"/>
            <a:ext cx="22671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dirty="0"/>
              <a:t>BY THANGA ROHAN</a:t>
            </a:r>
            <a:endParaRPr sz="1600" dirty="0"/>
          </a:p>
        </p:txBody>
      </p:sp>
      <p:sp>
        <p:nvSpPr>
          <p:cNvPr id="273" name="Google Shape;273;p37"/>
          <p:cNvSpPr txBox="1">
            <a:spLocks noGrp="1"/>
          </p:cNvSpPr>
          <p:nvPr>
            <p:ph type="title" idx="13"/>
          </p:nvPr>
        </p:nvSpPr>
        <p:spPr>
          <a:xfrm>
            <a:off x="2042990" y="3241327"/>
            <a:ext cx="9660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74" name="Google Shape;274;p37"/>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QUEUE</a:t>
            </a:r>
            <a:endParaRPr sz="2800" dirty="0"/>
          </a:p>
        </p:txBody>
      </p:sp>
      <p:sp>
        <p:nvSpPr>
          <p:cNvPr id="275" name="Google Shape;275;p37"/>
          <p:cNvSpPr txBox="1">
            <a:spLocks noGrp="1"/>
          </p:cNvSpPr>
          <p:nvPr>
            <p:ph type="subTitle" idx="15"/>
          </p:nvPr>
        </p:nvSpPr>
        <p:spPr>
          <a:xfrm>
            <a:off x="1465040" y="4091377"/>
            <a:ext cx="21219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dirty="0"/>
              <a:t>BY RAKHIL.M.L</a:t>
            </a:r>
            <a:endParaRPr sz="1600" dirty="0"/>
          </a:p>
        </p:txBody>
      </p:sp>
      <p:sp>
        <p:nvSpPr>
          <p:cNvPr id="279" name="Google Shape;279;p37"/>
          <p:cNvSpPr txBox="1">
            <a:spLocks noGrp="1"/>
          </p:cNvSpPr>
          <p:nvPr>
            <p:ph type="title" idx="19"/>
          </p:nvPr>
        </p:nvSpPr>
        <p:spPr>
          <a:xfrm>
            <a:off x="6994306" y="3241327"/>
            <a:ext cx="9660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80" name="Google Shape;280;p37"/>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TIC-TAC-TOE</a:t>
            </a:r>
            <a:endParaRPr sz="2800" dirty="0"/>
          </a:p>
        </p:txBody>
      </p:sp>
      <p:sp>
        <p:nvSpPr>
          <p:cNvPr id="281" name="Google Shape;281;p37"/>
          <p:cNvSpPr txBox="1">
            <a:spLocks noGrp="1"/>
          </p:cNvSpPr>
          <p:nvPr>
            <p:ph type="subTitle" idx="21"/>
          </p:nvPr>
        </p:nvSpPr>
        <p:spPr>
          <a:xfrm>
            <a:off x="6203387" y="4091377"/>
            <a:ext cx="2603637"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dirty="0"/>
              <a:t>BY AAKASH JAMMULA</a:t>
            </a:r>
            <a:endParaRPr sz="1600" dirty="0"/>
          </a:p>
        </p:txBody>
      </p:sp>
      <p:cxnSp>
        <p:nvCxnSpPr>
          <p:cNvPr id="282" name="Google Shape;282;p37"/>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cxnSp>
        <p:nvCxnSpPr>
          <p:cNvPr id="283" name="Google Shape;283;p37"/>
          <p:cNvCxnSpPr/>
          <p:nvPr/>
        </p:nvCxnSpPr>
        <p:spPr>
          <a:xfrm>
            <a:off x="9044950" y="3253225"/>
            <a:ext cx="0" cy="4449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0"/>
        <p:cNvGrpSpPr/>
        <p:nvPr/>
      </p:nvGrpSpPr>
      <p:grpSpPr>
        <a:xfrm>
          <a:off x="0" y="0"/>
          <a:ext cx="0" cy="0"/>
          <a:chOff x="0" y="0"/>
          <a:chExt cx="0" cy="0"/>
        </a:xfrm>
      </p:grpSpPr>
      <p:sp>
        <p:nvSpPr>
          <p:cNvPr id="4" name="TextBox 3">
            <a:extLst>
              <a:ext uri="{FF2B5EF4-FFF2-40B4-BE49-F238E27FC236}">
                <a16:creationId xmlns:a16="http://schemas.microsoft.com/office/drawing/2014/main" id="{49A6D23A-4C1C-4508-34E0-93782FFCEEF1}"/>
              </a:ext>
            </a:extLst>
          </p:cNvPr>
          <p:cNvSpPr txBox="1"/>
          <p:nvPr/>
        </p:nvSpPr>
        <p:spPr>
          <a:xfrm>
            <a:off x="300038" y="335756"/>
            <a:ext cx="2193131" cy="338554"/>
          </a:xfrm>
          <a:prstGeom prst="rect">
            <a:avLst/>
          </a:prstGeom>
          <a:noFill/>
        </p:spPr>
        <p:txBody>
          <a:bodyPr wrap="square" rtlCol="0">
            <a:spAutoFit/>
          </a:bodyPr>
          <a:lstStyle/>
          <a:p>
            <a:r>
              <a:rPr lang="en-IN" sz="1600" dirty="0" err="1">
                <a:solidFill>
                  <a:schemeClr val="bg1"/>
                </a:solidFill>
                <a:latin typeface="Times New Roman" panose="02020603050405020304" pitchFamily="18" charset="0"/>
                <a:cs typeface="Times New Roman" panose="02020603050405020304" pitchFamily="18" charset="0"/>
              </a:rPr>
              <a:t>Main.JACK</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F78BB95-7745-CD09-43DF-B740E2B6C46C}"/>
              </a:ext>
            </a:extLst>
          </p:cNvPr>
          <p:cNvSpPr txBox="1"/>
          <p:nvPr/>
        </p:nvSpPr>
        <p:spPr>
          <a:xfrm>
            <a:off x="392906" y="935831"/>
            <a:ext cx="4021932" cy="1077218"/>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//constructor used to create a new object(code) of </a:t>
            </a:r>
            <a:r>
              <a:rPr lang="en-US" sz="1600" dirty="0" err="1">
                <a:solidFill>
                  <a:schemeClr val="bg1"/>
                </a:solidFill>
                <a:latin typeface="Times New Roman" panose="02020603050405020304" pitchFamily="18" charset="0"/>
                <a:cs typeface="Times New Roman" panose="02020603050405020304" pitchFamily="18" charset="0"/>
              </a:rPr>
              <a:t>morsecode</a:t>
            </a:r>
            <a:endParaRPr lang="en-US"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//we are using </a:t>
            </a:r>
            <a:r>
              <a:rPr lang="en-US" sz="1600" dirty="0" err="1">
                <a:solidFill>
                  <a:schemeClr val="bg1"/>
                </a:solidFill>
                <a:latin typeface="Times New Roman" panose="02020603050405020304" pitchFamily="18" charset="0"/>
                <a:cs typeface="Times New Roman" panose="02020603050405020304" pitchFamily="18" charset="0"/>
              </a:rPr>
              <a:t>tomorse</a:t>
            </a:r>
            <a:r>
              <a:rPr lang="en-US" sz="1600" dirty="0">
                <a:solidFill>
                  <a:schemeClr val="bg1"/>
                </a:solidFill>
                <a:latin typeface="Times New Roman" panose="02020603050405020304" pitchFamily="18" charset="0"/>
                <a:cs typeface="Times New Roman" panose="02020603050405020304" pitchFamily="18" charset="0"/>
              </a:rPr>
              <a:t>() to translate </a:t>
            </a:r>
            <a:r>
              <a:rPr lang="en-US" sz="1600" dirty="0" err="1">
                <a:solidFill>
                  <a:schemeClr val="bg1"/>
                </a:solidFill>
                <a:latin typeface="Times New Roman" panose="02020603050405020304" pitchFamily="18" charset="0"/>
                <a:cs typeface="Times New Roman" panose="02020603050405020304" pitchFamily="18" charset="0"/>
              </a:rPr>
              <a:t>english</a:t>
            </a:r>
            <a:r>
              <a:rPr lang="en-US" sz="1600" dirty="0">
                <a:solidFill>
                  <a:schemeClr val="bg1"/>
                </a:solidFill>
                <a:latin typeface="Times New Roman" panose="02020603050405020304" pitchFamily="18" charset="0"/>
                <a:cs typeface="Times New Roman" panose="02020603050405020304" pitchFamily="18" charset="0"/>
              </a:rPr>
              <a:t> to </a:t>
            </a:r>
            <a:r>
              <a:rPr lang="en-US" sz="1600" dirty="0" err="1">
                <a:solidFill>
                  <a:schemeClr val="bg1"/>
                </a:solidFill>
                <a:latin typeface="Times New Roman" panose="02020603050405020304" pitchFamily="18" charset="0"/>
                <a:cs typeface="Times New Roman" panose="02020603050405020304" pitchFamily="18" charset="0"/>
              </a:rPr>
              <a:t>morsecode</a:t>
            </a:r>
            <a:endParaRPr lang="en-IN" sz="1600"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0ABB319-8F37-3AE4-CFF4-770EDE4E827B}"/>
              </a:ext>
            </a:extLst>
          </p:cNvPr>
          <p:cNvPicPr>
            <a:picLocks noChangeAspect="1"/>
          </p:cNvPicPr>
          <p:nvPr/>
        </p:nvPicPr>
        <p:blipFill>
          <a:blip r:embed="rId3"/>
          <a:srcRect/>
          <a:stretch/>
        </p:blipFill>
        <p:spPr>
          <a:xfrm>
            <a:off x="4509095" y="861878"/>
            <a:ext cx="4222393" cy="3181485"/>
          </a:xfrm>
          <a:prstGeom prst="rect">
            <a:avLst/>
          </a:prstGeom>
        </p:spPr>
      </p:pic>
    </p:spTree>
    <p:extLst>
      <p:ext uri="{BB962C8B-B14F-4D97-AF65-F5344CB8AC3E}">
        <p14:creationId xmlns:p14="http://schemas.microsoft.com/office/powerpoint/2010/main" val="95330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 name="Picture 2">
            <a:extLst>
              <a:ext uri="{FF2B5EF4-FFF2-40B4-BE49-F238E27FC236}">
                <a16:creationId xmlns:a16="http://schemas.microsoft.com/office/drawing/2014/main" id="{916906A0-674A-C54B-A020-C2865518774E}"/>
              </a:ext>
            </a:extLst>
          </p:cNvPr>
          <p:cNvPicPr>
            <a:picLocks noChangeAspect="1"/>
          </p:cNvPicPr>
          <p:nvPr/>
        </p:nvPicPr>
        <p:blipFill>
          <a:blip r:embed="rId3"/>
          <a:srcRect/>
          <a:stretch/>
        </p:blipFill>
        <p:spPr>
          <a:xfrm>
            <a:off x="2328637" y="153590"/>
            <a:ext cx="6652325" cy="4836317"/>
          </a:xfrm>
          <a:prstGeom prst="rect">
            <a:avLst/>
          </a:prstGeom>
        </p:spPr>
      </p:pic>
      <p:sp>
        <p:nvSpPr>
          <p:cNvPr id="4" name="Title 4">
            <a:extLst>
              <a:ext uri="{FF2B5EF4-FFF2-40B4-BE49-F238E27FC236}">
                <a16:creationId xmlns:a16="http://schemas.microsoft.com/office/drawing/2014/main" id="{E9E8F4A3-7ABC-1330-3849-E38581257360}"/>
              </a:ext>
            </a:extLst>
          </p:cNvPr>
          <p:cNvSpPr>
            <a:spLocks noGrp="1"/>
          </p:cNvSpPr>
          <p:nvPr>
            <p:ph type="title"/>
          </p:nvPr>
        </p:nvSpPr>
        <p:spPr>
          <a:xfrm>
            <a:off x="0" y="496800"/>
            <a:ext cx="2093120" cy="967669"/>
          </a:xfrm>
        </p:spPr>
        <p:txBody>
          <a:bodyPr/>
          <a:lstStyle/>
          <a:p>
            <a:r>
              <a:rPr lang="en-IN" sz="3600" dirty="0"/>
              <a:t>MORSE </a:t>
            </a:r>
            <a:br>
              <a:rPr lang="en-IN" sz="3600" dirty="0"/>
            </a:br>
            <a:r>
              <a:rPr lang="en-IN" sz="3600" dirty="0"/>
              <a:t>CODE</a:t>
            </a:r>
          </a:p>
        </p:txBody>
      </p:sp>
      <p:sp>
        <p:nvSpPr>
          <p:cNvPr id="5" name="Title 4">
            <a:extLst>
              <a:ext uri="{FF2B5EF4-FFF2-40B4-BE49-F238E27FC236}">
                <a16:creationId xmlns:a16="http://schemas.microsoft.com/office/drawing/2014/main" id="{88DA8D6C-36B2-9CF3-AC8B-1C065DCEE8E1}"/>
              </a:ext>
            </a:extLst>
          </p:cNvPr>
          <p:cNvSpPr txBox="1">
            <a:spLocks/>
          </p:cNvSpPr>
          <p:nvPr/>
        </p:nvSpPr>
        <p:spPr>
          <a:xfrm>
            <a:off x="117758" y="2828924"/>
            <a:ext cx="2093120" cy="9676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2000"/>
              <a:buFont typeface="Bebas Neue"/>
              <a:buNone/>
              <a:defRPr sz="20000" b="1"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9pPr>
          </a:lstStyle>
          <a:p>
            <a:r>
              <a:rPr lang="en-IN" sz="3600" dirty="0">
                <a:solidFill>
                  <a:schemeClr val="tx1"/>
                </a:solidFill>
              </a:rPr>
              <a:t>OUTPUT</a:t>
            </a:r>
          </a:p>
        </p:txBody>
      </p:sp>
    </p:spTree>
    <p:extLst>
      <p:ext uri="{BB962C8B-B14F-4D97-AF65-F5344CB8AC3E}">
        <p14:creationId xmlns:p14="http://schemas.microsoft.com/office/powerpoint/2010/main" val="350961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03</a:t>
            </a:r>
            <a:endParaRPr b="1" dirty="0"/>
          </a:p>
        </p:txBody>
      </p:sp>
      <p:sp>
        <p:nvSpPr>
          <p:cNvPr id="289" name="Google Shape;289;p38"/>
          <p:cNvSpPr txBox="1">
            <a:spLocks noGrp="1"/>
          </p:cNvSpPr>
          <p:nvPr>
            <p:ph type="title" idx="2"/>
          </p:nvPr>
        </p:nvSpPr>
        <p:spPr>
          <a:xfrm>
            <a:off x="3771900" y="1852325"/>
            <a:ext cx="50039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QUEUE</a:t>
            </a:r>
            <a:endParaRPr sz="7200" dirty="0"/>
          </a:p>
        </p:txBody>
      </p:sp>
      <p:sp>
        <p:nvSpPr>
          <p:cNvPr id="5" name="TextBox 4">
            <a:extLst>
              <a:ext uri="{FF2B5EF4-FFF2-40B4-BE49-F238E27FC236}">
                <a16:creationId xmlns:a16="http://schemas.microsoft.com/office/drawing/2014/main" id="{28556932-CBE3-2C05-9655-531E2FA744B9}"/>
              </a:ext>
            </a:extLst>
          </p:cNvPr>
          <p:cNvSpPr txBox="1"/>
          <p:nvPr/>
        </p:nvSpPr>
        <p:spPr>
          <a:xfrm>
            <a:off x="3715399" y="3172837"/>
            <a:ext cx="5121419" cy="1169551"/>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Queue is a common data structure that places elements in a sequence, similar to a stack.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A queue uses the FIFO method (First In First Out), by which the first element that is enqueued will be the first one to be dequeued.</a:t>
            </a:r>
          </a:p>
        </p:txBody>
      </p:sp>
      <p:pic>
        <p:nvPicPr>
          <p:cNvPr id="4" name="Picture 3">
            <a:extLst>
              <a:ext uri="{FF2B5EF4-FFF2-40B4-BE49-F238E27FC236}">
                <a16:creationId xmlns:a16="http://schemas.microsoft.com/office/drawing/2014/main" id="{794CB197-5713-5A34-7C89-B0FAFB52950A}"/>
              </a:ext>
            </a:extLst>
          </p:cNvPr>
          <p:cNvPicPr>
            <a:picLocks noChangeAspect="1"/>
          </p:cNvPicPr>
          <p:nvPr/>
        </p:nvPicPr>
        <p:blipFill>
          <a:blip r:embed="rId3"/>
          <a:stretch>
            <a:fillRect/>
          </a:stretch>
        </p:blipFill>
        <p:spPr>
          <a:xfrm>
            <a:off x="1394839" y="3086669"/>
            <a:ext cx="2225233" cy="1417443"/>
          </a:xfrm>
          <a:prstGeom prst="rect">
            <a:avLst/>
          </a:prstGeom>
        </p:spPr>
      </p:pic>
    </p:spTree>
    <p:extLst>
      <p:ext uri="{BB962C8B-B14F-4D97-AF65-F5344CB8AC3E}">
        <p14:creationId xmlns:p14="http://schemas.microsoft.com/office/powerpoint/2010/main" val="3879316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5" name="Title 4">
            <a:extLst>
              <a:ext uri="{FF2B5EF4-FFF2-40B4-BE49-F238E27FC236}">
                <a16:creationId xmlns:a16="http://schemas.microsoft.com/office/drawing/2014/main" id="{D82FB4B6-210F-7965-F892-63BD92B61457}"/>
              </a:ext>
            </a:extLst>
          </p:cNvPr>
          <p:cNvSpPr>
            <a:spLocks noGrp="1"/>
          </p:cNvSpPr>
          <p:nvPr>
            <p:ph type="title"/>
          </p:nvPr>
        </p:nvSpPr>
        <p:spPr>
          <a:xfrm>
            <a:off x="334812" y="275344"/>
            <a:ext cx="3834000" cy="572700"/>
          </a:xfrm>
        </p:spPr>
        <p:txBody>
          <a:bodyPr/>
          <a:lstStyle/>
          <a:p>
            <a:r>
              <a:rPr lang="en-IN" dirty="0"/>
              <a:t>QUEUE</a:t>
            </a:r>
          </a:p>
        </p:txBody>
      </p:sp>
      <p:sp>
        <p:nvSpPr>
          <p:cNvPr id="6" name="TextBox 5">
            <a:extLst>
              <a:ext uri="{FF2B5EF4-FFF2-40B4-BE49-F238E27FC236}">
                <a16:creationId xmlns:a16="http://schemas.microsoft.com/office/drawing/2014/main" id="{CFEDDBC1-6476-306A-F75E-EA83B5C21CDF}"/>
              </a:ext>
            </a:extLst>
          </p:cNvPr>
          <p:cNvSpPr txBox="1"/>
          <p:nvPr/>
        </p:nvSpPr>
        <p:spPr>
          <a:xfrm>
            <a:off x="334811" y="1057275"/>
            <a:ext cx="4665814" cy="1077218"/>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API :</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Fields for storing values in queue</a:t>
            </a:r>
          </a:p>
          <a:p>
            <a:endParaRPr lang="en-IN" sz="1600" dirty="0">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05BF6180-1B7F-EE2B-2BB0-50DDB90A8566}"/>
              </a:ext>
            </a:extLst>
          </p:cNvPr>
          <p:cNvGraphicFramePr>
            <a:graphicFrameLocks noGrp="1"/>
          </p:cNvGraphicFramePr>
          <p:nvPr>
            <p:extLst>
              <p:ext uri="{D42A27DB-BD31-4B8C-83A1-F6EECF244321}">
                <p14:modId xmlns:p14="http://schemas.microsoft.com/office/powerpoint/2010/main" val="474536664"/>
              </p:ext>
            </p:extLst>
          </p:nvPr>
        </p:nvGraphicFramePr>
        <p:xfrm>
          <a:off x="399105" y="2134493"/>
          <a:ext cx="4937277" cy="1854200"/>
        </p:xfrm>
        <a:graphic>
          <a:graphicData uri="http://schemas.openxmlformats.org/drawingml/2006/table">
            <a:tbl>
              <a:tblPr firstRow="1" bandRow="1">
                <a:tableStyleId>{75D37AA0-4028-48C0-9888-002B0997FA61}</a:tableStyleId>
              </a:tblPr>
              <a:tblGrid>
                <a:gridCol w="951064">
                  <a:extLst>
                    <a:ext uri="{9D8B030D-6E8A-4147-A177-3AD203B41FA5}">
                      <a16:colId xmlns:a16="http://schemas.microsoft.com/office/drawing/2014/main" val="817174022"/>
                    </a:ext>
                  </a:extLst>
                </a:gridCol>
                <a:gridCol w="3986213">
                  <a:extLst>
                    <a:ext uri="{9D8B030D-6E8A-4147-A177-3AD203B41FA5}">
                      <a16:colId xmlns:a16="http://schemas.microsoft.com/office/drawing/2014/main" val="3413886174"/>
                    </a:ext>
                  </a:extLst>
                </a:gridCol>
              </a:tblGrid>
              <a:tr h="370840">
                <a:tc>
                  <a:txBody>
                    <a:bodyPr/>
                    <a:lstStyle/>
                    <a:p>
                      <a:r>
                        <a:rPr lang="en-US" dirty="0">
                          <a:latin typeface="Times New Roman" panose="02020603050405020304" pitchFamily="18" charset="0"/>
                          <a:cs typeface="Times New Roman" panose="02020603050405020304" pitchFamily="18" charset="0"/>
                        </a:rPr>
                        <a:t>variables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Description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87186623"/>
                  </a:ext>
                </a:extLst>
              </a:tr>
              <a:tr h="370840">
                <a:tc>
                  <a:txBody>
                    <a:bodyPr/>
                    <a:lstStyle/>
                    <a:p>
                      <a:r>
                        <a:rPr lang="en-US" dirty="0" err="1">
                          <a:latin typeface="Times New Roman" panose="02020603050405020304" pitchFamily="18" charset="0"/>
                          <a:cs typeface="Times New Roman" panose="02020603050405020304" pitchFamily="18" charset="0"/>
                        </a:rPr>
                        <a:t>arr</a:t>
                      </a: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Stores corresponding values of Queue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39235956"/>
                  </a:ext>
                </a:extLst>
              </a:tr>
              <a:tr h="370840">
                <a:tc>
                  <a:txBody>
                    <a:bodyPr/>
                    <a:lstStyle/>
                    <a:p>
                      <a:r>
                        <a:rPr lang="en-US" dirty="0">
                          <a:latin typeface="Times New Roman" panose="02020603050405020304" pitchFamily="18" charset="0"/>
                          <a:cs typeface="Times New Roman" panose="02020603050405020304" pitchFamily="18" charset="0"/>
                        </a:rPr>
                        <a:t>front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Returns the position of value First to Queue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63460802"/>
                  </a:ext>
                </a:extLst>
              </a:tr>
              <a:tr h="370840">
                <a:tc>
                  <a:txBody>
                    <a:bodyPr/>
                    <a:lstStyle/>
                    <a:p>
                      <a:r>
                        <a:rPr lang="en-US" dirty="0">
                          <a:latin typeface="Times New Roman" panose="02020603050405020304" pitchFamily="18" charset="0"/>
                          <a:cs typeface="Times New Roman" panose="02020603050405020304" pitchFamily="18" charset="0"/>
                        </a:rPr>
                        <a:t>rear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Returns the position of value last to Queue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94229161"/>
                  </a:ext>
                </a:extLst>
              </a:tr>
              <a:tr h="370840">
                <a:tc>
                  <a:txBody>
                    <a:bodyPr/>
                    <a:lstStyle/>
                    <a:p>
                      <a:r>
                        <a:rPr lang="en-US" dirty="0">
                          <a:latin typeface="Times New Roman" panose="02020603050405020304" pitchFamily="18" charset="0"/>
                          <a:cs typeface="Times New Roman" panose="02020603050405020304" pitchFamily="18" charset="0"/>
                        </a:rPr>
                        <a:t>capacity</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store the length of </a:t>
                      </a:r>
                      <a:r>
                        <a:rPr lang="en-US" dirty="0" err="1">
                          <a:latin typeface="Times New Roman" panose="02020603050405020304" pitchFamily="18" charset="0"/>
                          <a:cs typeface="Times New Roman" panose="02020603050405020304" pitchFamily="18" charset="0"/>
                        </a:rPr>
                        <a:t>arr</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80765861"/>
                  </a:ext>
                </a:extLst>
              </a:tr>
            </a:tbl>
          </a:graphicData>
        </a:graphic>
      </p:graphicFrame>
    </p:spTree>
    <p:extLst>
      <p:ext uri="{BB962C8B-B14F-4D97-AF65-F5344CB8AC3E}">
        <p14:creationId xmlns:p14="http://schemas.microsoft.com/office/powerpoint/2010/main" val="195248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5" name="Title 4">
            <a:extLst>
              <a:ext uri="{FF2B5EF4-FFF2-40B4-BE49-F238E27FC236}">
                <a16:creationId xmlns:a16="http://schemas.microsoft.com/office/drawing/2014/main" id="{D82FB4B6-210F-7965-F892-63BD92B61457}"/>
              </a:ext>
            </a:extLst>
          </p:cNvPr>
          <p:cNvSpPr>
            <a:spLocks noGrp="1"/>
          </p:cNvSpPr>
          <p:nvPr>
            <p:ph type="title"/>
          </p:nvPr>
        </p:nvSpPr>
        <p:spPr>
          <a:xfrm>
            <a:off x="334812" y="275344"/>
            <a:ext cx="3834000" cy="572700"/>
          </a:xfrm>
        </p:spPr>
        <p:txBody>
          <a:bodyPr/>
          <a:lstStyle/>
          <a:p>
            <a:r>
              <a:rPr lang="en-IN" dirty="0"/>
              <a:t>QUEUE</a:t>
            </a:r>
          </a:p>
        </p:txBody>
      </p:sp>
      <p:sp>
        <p:nvSpPr>
          <p:cNvPr id="6" name="TextBox 5">
            <a:extLst>
              <a:ext uri="{FF2B5EF4-FFF2-40B4-BE49-F238E27FC236}">
                <a16:creationId xmlns:a16="http://schemas.microsoft.com/office/drawing/2014/main" id="{CFEDDBC1-6476-306A-F75E-EA83B5C21CDF}"/>
              </a:ext>
            </a:extLst>
          </p:cNvPr>
          <p:cNvSpPr txBox="1"/>
          <p:nvPr/>
        </p:nvSpPr>
        <p:spPr>
          <a:xfrm>
            <a:off x="334812" y="895838"/>
            <a:ext cx="4665814" cy="584775"/>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Methods for Queue class</a:t>
            </a:r>
          </a:p>
          <a:p>
            <a:endParaRPr lang="en-IN" sz="1600" dirty="0">
              <a:latin typeface="Times New Roman" panose="02020603050405020304" pitchFamily="18" charset="0"/>
              <a:cs typeface="Times New Roman" panose="02020603050405020304" pitchFamily="18" charset="0"/>
            </a:endParaRPr>
          </a:p>
        </p:txBody>
      </p:sp>
      <p:graphicFrame>
        <p:nvGraphicFramePr>
          <p:cNvPr id="2" name="Table 3">
            <a:extLst>
              <a:ext uri="{FF2B5EF4-FFF2-40B4-BE49-F238E27FC236}">
                <a16:creationId xmlns:a16="http://schemas.microsoft.com/office/drawing/2014/main" id="{2E2BA583-4C8E-B65C-6E8D-AFCA96B80E87}"/>
              </a:ext>
            </a:extLst>
          </p:cNvPr>
          <p:cNvGraphicFramePr>
            <a:graphicFrameLocks noGrp="1"/>
          </p:cNvGraphicFramePr>
          <p:nvPr>
            <p:extLst>
              <p:ext uri="{D42A27DB-BD31-4B8C-83A1-F6EECF244321}">
                <p14:modId xmlns:p14="http://schemas.microsoft.com/office/powerpoint/2010/main" val="1513864060"/>
              </p:ext>
            </p:extLst>
          </p:nvPr>
        </p:nvGraphicFramePr>
        <p:xfrm>
          <a:off x="334812" y="1368425"/>
          <a:ext cx="8541544" cy="2595880"/>
        </p:xfrm>
        <a:graphic>
          <a:graphicData uri="http://schemas.openxmlformats.org/drawingml/2006/table">
            <a:tbl>
              <a:tblPr firstRow="1" bandRow="1">
                <a:tableStyleId>{75D37AA0-4028-48C0-9888-002B0997FA61}</a:tableStyleId>
              </a:tblPr>
              <a:tblGrid>
                <a:gridCol w="1376363">
                  <a:extLst>
                    <a:ext uri="{9D8B030D-6E8A-4147-A177-3AD203B41FA5}">
                      <a16:colId xmlns:a16="http://schemas.microsoft.com/office/drawing/2014/main" val="431039979"/>
                    </a:ext>
                  </a:extLst>
                </a:gridCol>
                <a:gridCol w="1607344">
                  <a:extLst>
                    <a:ext uri="{9D8B030D-6E8A-4147-A177-3AD203B41FA5}">
                      <a16:colId xmlns:a16="http://schemas.microsoft.com/office/drawing/2014/main" val="3672405260"/>
                    </a:ext>
                  </a:extLst>
                </a:gridCol>
                <a:gridCol w="1307306">
                  <a:extLst>
                    <a:ext uri="{9D8B030D-6E8A-4147-A177-3AD203B41FA5}">
                      <a16:colId xmlns:a16="http://schemas.microsoft.com/office/drawing/2014/main" val="3305916250"/>
                    </a:ext>
                  </a:extLst>
                </a:gridCol>
                <a:gridCol w="4250531">
                  <a:extLst>
                    <a:ext uri="{9D8B030D-6E8A-4147-A177-3AD203B41FA5}">
                      <a16:colId xmlns:a16="http://schemas.microsoft.com/office/drawing/2014/main" val="4020323415"/>
                    </a:ext>
                  </a:extLst>
                </a:gridCol>
              </a:tblGrid>
              <a:tr h="370840">
                <a:tc>
                  <a:txBody>
                    <a:bodyPr/>
                    <a:lstStyle/>
                    <a:p>
                      <a:r>
                        <a:rPr lang="en-US" dirty="0">
                          <a:latin typeface="Times New Roman" panose="02020603050405020304" pitchFamily="18" charset="0"/>
                          <a:cs typeface="Times New Roman" panose="02020603050405020304" pitchFamily="18" charset="0"/>
                        </a:rPr>
                        <a:t>Variables </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Parameters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Return type </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Description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6624322"/>
                  </a:ext>
                </a:extLst>
              </a:tr>
              <a:tr h="370840">
                <a:tc>
                  <a:txBody>
                    <a:bodyPr/>
                    <a:lstStyle/>
                    <a:p>
                      <a:r>
                        <a:rPr lang="en-US" dirty="0">
                          <a:latin typeface="Times New Roman" panose="02020603050405020304" pitchFamily="18" charset="0"/>
                          <a:cs typeface="Times New Roman" panose="02020603050405020304" pitchFamily="18" charset="0"/>
                        </a:rPr>
                        <a:t>Constructor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Size (integer)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Object (queue)</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Creates an instance of class queue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79367867"/>
                  </a:ext>
                </a:extLst>
              </a:tr>
              <a:tr h="370840">
                <a:tc>
                  <a:txBody>
                    <a:bodyPr/>
                    <a:lstStyle/>
                    <a:p>
                      <a:r>
                        <a:rPr lang="en-US" dirty="0">
                          <a:latin typeface="Times New Roman" panose="02020603050405020304" pitchFamily="18" charset="0"/>
                          <a:cs typeface="Times New Roman" panose="02020603050405020304" pitchFamily="18" charset="0"/>
                        </a:rPr>
                        <a:t>Enqueue</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Value (integer)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Void</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Adds a value to corresponding queue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3655894"/>
                  </a:ext>
                </a:extLst>
              </a:tr>
              <a:tr h="370840">
                <a:tc>
                  <a:txBody>
                    <a:bodyPr/>
                    <a:lstStyle/>
                    <a:p>
                      <a:r>
                        <a:rPr lang="en-US" dirty="0">
                          <a:latin typeface="Times New Roman" panose="02020603050405020304" pitchFamily="18" charset="0"/>
                          <a:cs typeface="Times New Roman" panose="02020603050405020304" pitchFamily="18" charset="0"/>
                        </a:rPr>
                        <a:t>Dequeue</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Integer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Removes a value from the corresponding queue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987727"/>
                  </a:ext>
                </a:extLst>
              </a:tr>
              <a:tr h="370840">
                <a:tc>
                  <a:txBody>
                    <a:bodyPr/>
                    <a:lstStyle/>
                    <a:p>
                      <a:r>
                        <a:rPr lang="en-US" dirty="0">
                          <a:latin typeface="Times New Roman" panose="02020603050405020304" pitchFamily="18" charset="0"/>
                          <a:cs typeface="Times New Roman" panose="02020603050405020304" pitchFamily="18" charset="0"/>
                        </a:rPr>
                        <a:t>Capacity</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Integer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Returns size of corresponding queue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91007048"/>
                  </a:ext>
                </a:extLst>
              </a:tr>
              <a:tr h="370840">
                <a:tc>
                  <a:txBody>
                    <a:bodyPr/>
                    <a:lstStyle/>
                    <a:p>
                      <a:r>
                        <a:rPr lang="en-US" dirty="0">
                          <a:latin typeface="Times New Roman" panose="02020603050405020304" pitchFamily="18" charset="0"/>
                          <a:cs typeface="Times New Roman" panose="02020603050405020304" pitchFamily="18" charset="0"/>
                        </a:rPr>
                        <a:t>Front </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Integer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Returns value at top of the queue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64006798"/>
                  </a:ext>
                </a:extLst>
              </a:tr>
              <a:tr h="370840">
                <a:tc>
                  <a:txBody>
                    <a:bodyPr/>
                    <a:lstStyle/>
                    <a:p>
                      <a:r>
                        <a:rPr lang="en-US" dirty="0">
                          <a:latin typeface="Times New Roman" panose="02020603050405020304" pitchFamily="18" charset="0"/>
                          <a:cs typeface="Times New Roman" panose="02020603050405020304" pitchFamily="18" charset="0"/>
                        </a:rPr>
                        <a:t>Rear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integer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Returns value at bottom of the queue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00236083"/>
                  </a:ext>
                </a:extLst>
              </a:tr>
            </a:tbl>
          </a:graphicData>
        </a:graphic>
      </p:graphicFrame>
      <p:pic>
        <p:nvPicPr>
          <p:cNvPr id="4" name="Picture 3">
            <a:extLst>
              <a:ext uri="{FF2B5EF4-FFF2-40B4-BE49-F238E27FC236}">
                <a16:creationId xmlns:a16="http://schemas.microsoft.com/office/drawing/2014/main" id="{D302744F-DA2A-BAE2-E827-7FFED9503699}"/>
              </a:ext>
            </a:extLst>
          </p:cNvPr>
          <p:cNvPicPr>
            <a:picLocks noChangeAspect="1"/>
          </p:cNvPicPr>
          <p:nvPr/>
        </p:nvPicPr>
        <p:blipFill>
          <a:blip r:embed="rId3"/>
          <a:stretch>
            <a:fillRect/>
          </a:stretch>
        </p:blipFill>
        <p:spPr>
          <a:xfrm>
            <a:off x="3910095" y="275344"/>
            <a:ext cx="1390978" cy="1033133"/>
          </a:xfrm>
          <a:prstGeom prst="rect">
            <a:avLst/>
          </a:prstGeom>
        </p:spPr>
      </p:pic>
      <p:pic>
        <p:nvPicPr>
          <p:cNvPr id="8" name="Picture 7">
            <a:extLst>
              <a:ext uri="{FF2B5EF4-FFF2-40B4-BE49-F238E27FC236}">
                <a16:creationId xmlns:a16="http://schemas.microsoft.com/office/drawing/2014/main" id="{FF3FFF06-9D34-B29D-C09A-55C33571DFB1}"/>
              </a:ext>
            </a:extLst>
          </p:cNvPr>
          <p:cNvPicPr>
            <a:picLocks noChangeAspect="1"/>
          </p:cNvPicPr>
          <p:nvPr/>
        </p:nvPicPr>
        <p:blipFill>
          <a:blip r:embed="rId4"/>
          <a:stretch>
            <a:fillRect/>
          </a:stretch>
        </p:blipFill>
        <p:spPr>
          <a:xfrm>
            <a:off x="6214610" y="183971"/>
            <a:ext cx="1600738" cy="1075800"/>
          </a:xfrm>
          <a:prstGeom prst="rect">
            <a:avLst/>
          </a:prstGeom>
        </p:spPr>
      </p:pic>
    </p:spTree>
    <p:extLst>
      <p:ext uri="{BB962C8B-B14F-4D97-AF65-F5344CB8AC3E}">
        <p14:creationId xmlns:p14="http://schemas.microsoft.com/office/powerpoint/2010/main" val="2752790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5" name="Title 4">
            <a:extLst>
              <a:ext uri="{FF2B5EF4-FFF2-40B4-BE49-F238E27FC236}">
                <a16:creationId xmlns:a16="http://schemas.microsoft.com/office/drawing/2014/main" id="{D82FB4B6-210F-7965-F892-63BD92B61457}"/>
              </a:ext>
            </a:extLst>
          </p:cNvPr>
          <p:cNvSpPr>
            <a:spLocks noGrp="1"/>
          </p:cNvSpPr>
          <p:nvPr>
            <p:ph type="title"/>
          </p:nvPr>
        </p:nvSpPr>
        <p:spPr>
          <a:xfrm>
            <a:off x="334812" y="275344"/>
            <a:ext cx="3834000" cy="572700"/>
          </a:xfrm>
        </p:spPr>
        <p:txBody>
          <a:bodyPr/>
          <a:lstStyle/>
          <a:p>
            <a:r>
              <a:rPr lang="en-IN" dirty="0"/>
              <a:t>QUEUE</a:t>
            </a:r>
          </a:p>
        </p:txBody>
      </p:sp>
      <p:sp>
        <p:nvSpPr>
          <p:cNvPr id="6" name="TextBox 5">
            <a:extLst>
              <a:ext uri="{FF2B5EF4-FFF2-40B4-BE49-F238E27FC236}">
                <a16:creationId xmlns:a16="http://schemas.microsoft.com/office/drawing/2014/main" id="{CFEDDBC1-6476-306A-F75E-EA83B5C21CDF}"/>
              </a:ext>
            </a:extLst>
          </p:cNvPr>
          <p:cNvSpPr txBox="1"/>
          <p:nvPr/>
        </p:nvSpPr>
        <p:spPr>
          <a:xfrm>
            <a:off x="334812" y="895838"/>
            <a:ext cx="4665814" cy="584775"/>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Checks Methods for Queue class</a:t>
            </a:r>
          </a:p>
          <a:p>
            <a:endParaRPr lang="en-IN" sz="1600" dirty="0">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8C2AED63-D6E5-08D9-A34F-16FACEB57CA4}"/>
              </a:ext>
            </a:extLst>
          </p:cNvPr>
          <p:cNvGraphicFramePr>
            <a:graphicFrameLocks noGrp="1"/>
          </p:cNvGraphicFramePr>
          <p:nvPr>
            <p:extLst>
              <p:ext uri="{D42A27DB-BD31-4B8C-83A1-F6EECF244321}">
                <p14:modId xmlns:p14="http://schemas.microsoft.com/office/powerpoint/2010/main" val="748322217"/>
              </p:ext>
            </p:extLst>
          </p:nvPr>
        </p:nvGraphicFramePr>
        <p:xfrm>
          <a:off x="466725" y="1668462"/>
          <a:ext cx="7405688" cy="1112520"/>
        </p:xfrm>
        <a:graphic>
          <a:graphicData uri="http://schemas.openxmlformats.org/drawingml/2006/table">
            <a:tbl>
              <a:tblPr firstRow="1" bandRow="1">
                <a:tableStyleId>{75D37AA0-4028-48C0-9888-002B0997FA61}</a:tableStyleId>
              </a:tblPr>
              <a:tblGrid>
                <a:gridCol w="1119188">
                  <a:extLst>
                    <a:ext uri="{9D8B030D-6E8A-4147-A177-3AD203B41FA5}">
                      <a16:colId xmlns:a16="http://schemas.microsoft.com/office/drawing/2014/main" val="373122678"/>
                    </a:ext>
                  </a:extLst>
                </a:gridCol>
                <a:gridCol w="1293018">
                  <a:extLst>
                    <a:ext uri="{9D8B030D-6E8A-4147-A177-3AD203B41FA5}">
                      <a16:colId xmlns:a16="http://schemas.microsoft.com/office/drawing/2014/main" val="1903940803"/>
                    </a:ext>
                  </a:extLst>
                </a:gridCol>
                <a:gridCol w="1307307">
                  <a:extLst>
                    <a:ext uri="{9D8B030D-6E8A-4147-A177-3AD203B41FA5}">
                      <a16:colId xmlns:a16="http://schemas.microsoft.com/office/drawing/2014/main" val="3584835838"/>
                    </a:ext>
                  </a:extLst>
                </a:gridCol>
                <a:gridCol w="3686175">
                  <a:extLst>
                    <a:ext uri="{9D8B030D-6E8A-4147-A177-3AD203B41FA5}">
                      <a16:colId xmlns:a16="http://schemas.microsoft.com/office/drawing/2014/main" val="740654710"/>
                    </a:ext>
                  </a:extLst>
                </a:gridCol>
              </a:tblGrid>
              <a:tr h="370840">
                <a:tc>
                  <a:txBody>
                    <a:bodyPr/>
                    <a:lstStyle/>
                    <a:p>
                      <a:r>
                        <a:rPr lang="en-US" dirty="0">
                          <a:latin typeface="Times New Roman" panose="02020603050405020304" pitchFamily="18" charset="0"/>
                          <a:cs typeface="Times New Roman" panose="02020603050405020304" pitchFamily="18" charset="0"/>
                        </a:rPr>
                        <a:t>Variables </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Parameters </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Return type </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description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4153383"/>
                  </a:ext>
                </a:extLst>
              </a:tr>
              <a:tr h="370840">
                <a:tc>
                  <a:txBody>
                    <a:bodyPr/>
                    <a:lstStyle/>
                    <a:p>
                      <a:r>
                        <a:rPr lang="en-US" dirty="0" err="1">
                          <a:latin typeface="Times New Roman" panose="02020603050405020304" pitchFamily="18" charset="0"/>
                          <a:cs typeface="Times New Roman" panose="02020603050405020304" pitchFamily="18" charset="0"/>
                        </a:rPr>
                        <a:t>isEmpty</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Boolean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Checks whether the queue is empty or not </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51674760"/>
                  </a:ext>
                </a:extLst>
              </a:tr>
              <a:tr h="370840">
                <a:tc>
                  <a:txBody>
                    <a:bodyPr/>
                    <a:lstStyle/>
                    <a:p>
                      <a:r>
                        <a:rPr lang="en-US" dirty="0" err="1">
                          <a:latin typeface="Times New Roman" panose="02020603050405020304" pitchFamily="18" charset="0"/>
                          <a:cs typeface="Times New Roman" panose="02020603050405020304" pitchFamily="18" charset="0"/>
                        </a:rPr>
                        <a:t>isFull</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Boolean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Checks whether the queue is full or not </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82626"/>
                  </a:ext>
                </a:extLst>
              </a:tr>
            </a:tbl>
          </a:graphicData>
        </a:graphic>
      </p:graphicFrame>
    </p:spTree>
    <p:extLst>
      <p:ext uri="{BB962C8B-B14F-4D97-AF65-F5344CB8AC3E}">
        <p14:creationId xmlns:p14="http://schemas.microsoft.com/office/powerpoint/2010/main" val="1839463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5" name="Title 4">
            <a:extLst>
              <a:ext uri="{FF2B5EF4-FFF2-40B4-BE49-F238E27FC236}">
                <a16:creationId xmlns:a16="http://schemas.microsoft.com/office/drawing/2014/main" id="{D82FB4B6-210F-7965-F892-63BD92B61457}"/>
              </a:ext>
            </a:extLst>
          </p:cNvPr>
          <p:cNvSpPr>
            <a:spLocks noGrp="1"/>
          </p:cNvSpPr>
          <p:nvPr>
            <p:ph type="title"/>
          </p:nvPr>
        </p:nvSpPr>
        <p:spPr>
          <a:xfrm>
            <a:off x="199809" y="210201"/>
            <a:ext cx="5458769" cy="631912"/>
          </a:xfrm>
        </p:spPr>
        <p:txBody>
          <a:bodyPr/>
          <a:lstStyle/>
          <a:p>
            <a:r>
              <a:rPr lang="en-IN" dirty="0"/>
              <a:t>QUEUE</a:t>
            </a:r>
          </a:p>
        </p:txBody>
      </p:sp>
      <p:sp>
        <p:nvSpPr>
          <p:cNvPr id="12" name="TextBox 11">
            <a:extLst>
              <a:ext uri="{FF2B5EF4-FFF2-40B4-BE49-F238E27FC236}">
                <a16:creationId xmlns:a16="http://schemas.microsoft.com/office/drawing/2014/main" id="{7709F1F1-1383-E4AF-1E17-21D070B5ADE3}"/>
              </a:ext>
            </a:extLst>
          </p:cNvPr>
          <p:cNvSpPr txBox="1"/>
          <p:nvPr/>
        </p:nvSpPr>
        <p:spPr>
          <a:xfrm>
            <a:off x="199809" y="870459"/>
            <a:ext cx="2643188"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JACK CODE :</a:t>
            </a:r>
          </a:p>
        </p:txBody>
      </p:sp>
      <p:cxnSp>
        <p:nvCxnSpPr>
          <p:cNvPr id="14" name="Straight Arrow Connector 13">
            <a:extLst>
              <a:ext uri="{FF2B5EF4-FFF2-40B4-BE49-F238E27FC236}">
                <a16:creationId xmlns:a16="http://schemas.microsoft.com/office/drawing/2014/main" id="{F305AB11-C194-3F59-1E29-DD7E1690583E}"/>
              </a:ext>
            </a:extLst>
          </p:cNvPr>
          <p:cNvCxnSpPr>
            <a:cxnSpLocks/>
          </p:cNvCxnSpPr>
          <p:nvPr/>
        </p:nvCxnSpPr>
        <p:spPr>
          <a:xfrm>
            <a:off x="3515051" y="2636045"/>
            <a:ext cx="713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AE70CE7-6034-E5EC-16CD-0C36C1D51D9A}"/>
              </a:ext>
            </a:extLst>
          </p:cNvPr>
          <p:cNvPicPr>
            <a:picLocks noChangeAspect="1"/>
          </p:cNvPicPr>
          <p:nvPr/>
        </p:nvPicPr>
        <p:blipFill>
          <a:blip r:embed="rId3"/>
          <a:stretch>
            <a:fillRect/>
          </a:stretch>
        </p:blipFill>
        <p:spPr>
          <a:xfrm>
            <a:off x="1536070" y="145057"/>
            <a:ext cx="2300287" cy="4820927"/>
          </a:xfrm>
          <a:prstGeom prst="rect">
            <a:avLst/>
          </a:prstGeom>
        </p:spPr>
      </p:pic>
      <p:pic>
        <p:nvPicPr>
          <p:cNvPr id="7" name="Picture 6">
            <a:extLst>
              <a:ext uri="{FF2B5EF4-FFF2-40B4-BE49-F238E27FC236}">
                <a16:creationId xmlns:a16="http://schemas.microsoft.com/office/drawing/2014/main" id="{F010CEE0-5722-F4B1-C6B1-AC52E1E18E88}"/>
              </a:ext>
            </a:extLst>
          </p:cNvPr>
          <p:cNvPicPr>
            <a:picLocks noChangeAspect="1"/>
          </p:cNvPicPr>
          <p:nvPr/>
        </p:nvPicPr>
        <p:blipFill>
          <a:blip r:embed="rId4"/>
          <a:stretch>
            <a:fillRect/>
          </a:stretch>
        </p:blipFill>
        <p:spPr>
          <a:xfrm>
            <a:off x="4263284" y="218652"/>
            <a:ext cx="2036262" cy="4747332"/>
          </a:xfrm>
          <a:prstGeom prst="rect">
            <a:avLst/>
          </a:prstGeom>
        </p:spPr>
      </p:pic>
      <p:cxnSp>
        <p:nvCxnSpPr>
          <p:cNvPr id="11" name="Straight Arrow Connector 10">
            <a:extLst>
              <a:ext uri="{FF2B5EF4-FFF2-40B4-BE49-F238E27FC236}">
                <a16:creationId xmlns:a16="http://schemas.microsoft.com/office/drawing/2014/main" id="{AA6098E1-26AB-BDD6-0C8C-6E169503A294}"/>
              </a:ext>
            </a:extLst>
          </p:cNvPr>
          <p:cNvCxnSpPr>
            <a:cxnSpLocks/>
          </p:cNvCxnSpPr>
          <p:nvPr/>
        </p:nvCxnSpPr>
        <p:spPr>
          <a:xfrm>
            <a:off x="5824701" y="2767012"/>
            <a:ext cx="5975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BF0668B-0645-AD01-BF86-4421BCE642B0}"/>
              </a:ext>
            </a:extLst>
          </p:cNvPr>
          <p:cNvPicPr>
            <a:picLocks noChangeAspect="1"/>
          </p:cNvPicPr>
          <p:nvPr/>
        </p:nvPicPr>
        <p:blipFill rotWithShape="1">
          <a:blip r:embed="rId5"/>
          <a:srcRect r="3933"/>
          <a:stretch/>
        </p:blipFill>
        <p:spPr>
          <a:xfrm>
            <a:off x="6422232" y="2114549"/>
            <a:ext cx="2596741" cy="1864520"/>
          </a:xfrm>
          <a:prstGeom prst="rect">
            <a:avLst/>
          </a:prstGeom>
        </p:spPr>
      </p:pic>
    </p:spTree>
    <p:extLst>
      <p:ext uri="{BB962C8B-B14F-4D97-AF65-F5344CB8AC3E}">
        <p14:creationId xmlns:p14="http://schemas.microsoft.com/office/powerpoint/2010/main" val="2385955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50"/>
        <p:cNvGrpSpPr/>
        <p:nvPr/>
      </p:nvGrpSpPr>
      <p:grpSpPr>
        <a:xfrm>
          <a:off x="0" y="0"/>
          <a:ext cx="0" cy="0"/>
          <a:chOff x="0" y="0"/>
          <a:chExt cx="0" cy="0"/>
        </a:xfrm>
      </p:grpSpPr>
      <p:sp>
        <p:nvSpPr>
          <p:cNvPr id="4" name="TextBox 3">
            <a:extLst>
              <a:ext uri="{FF2B5EF4-FFF2-40B4-BE49-F238E27FC236}">
                <a16:creationId xmlns:a16="http://schemas.microsoft.com/office/drawing/2014/main" id="{49A6D23A-4C1C-4508-34E0-93782FFCEEF1}"/>
              </a:ext>
            </a:extLst>
          </p:cNvPr>
          <p:cNvSpPr txBox="1"/>
          <p:nvPr/>
        </p:nvSpPr>
        <p:spPr>
          <a:xfrm>
            <a:off x="300038" y="335756"/>
            <a:ext cx="2193131" cy="338554"/>
          </a:xfrm>
          <a:prstGeom prst="rect">
            <a:avLst/>
          </a:prstGeom>
          <a:noFill/>
        </p:spPr>
        <p:txBody>
          <a:bodyPr wrap="square" rtlCol="0">
            <a:spAutoFit/>
          </a:bodyPr>
          <a:lstStyle/>
          <a:p>
            <a:r>
              <a:rPr lang="en-IN" sz="1600" dirty="0" err="1">
                <a:solidFill>
                  <a:schemeClr val="bg1"/>
                </a:solidFill>
                <a:latin typeface="Times New Roman" panose="02020603050405020304" pitchFamily="18" charset="0"/>
                <a:cs typeface="Times New Roman" panose="02020603050405020304" pitchFamily="18" charset="0"/>
              </a:rPr>
              <a:t>Main.JACK</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F78BB95-7745-CD09-43DF-B740E2B6C46C}"/>
              </a:ext>
            </a:extLst>
          </p:cNvPr>
          <p:cNvSpPr txBox="1"/>
          <p:nvPr/>
        </p:nvSpPr>
        <p:spPr>
          <a:xfrm>
            <a:off x="321466" y="728663"/>
            <a:ext cx="4479135" cy="3785652"/>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//First creating a new Queue of Capacity 5.</a:t>
            </a:r>
          </a:p>
          <a:p>
            <a:r>
              <a:rPr lang="en-US" sz="1600" dirty="0">
                <a:solidFill>
                  <a:schemeClr val="bg1"/>
                </a:solidFill>
                <a:latin typeface="Times New Roman" panose="02020603050405020304" pitchFamily="18" charset="0"/>
                <a:cs typeface="Times New Roman" panose="02020603050405020304" pitchFamily="18" charset="0"/>
              </a:rPr>
              <a:t>//Here we are checking if the Queue work by testing the four criteria.</a:t>
            </a:r>
          </a:p>
          <a:p>
            <a:r>
              <a:rPr lang="en-US" sz="1600" dirty="0">
                <a:solidFill>
                  <a:schemeClr val="bg1"/>
                </a:solidFill>
                <a:latin typeface="Times New Roman" panose="02020603050405020304" pitchFamily="18" charset="0"/>
                <a:cs typeface="Times New Roman" panose="02020603050405020304" pitchFamily="18" charset="0"/>
              </a:rPr>
              <a:t>//First adding - We are adding four elements (1,2,3,4) respectfully and checking if they are added by printing the elements of Queue using Display().</a:t>
            </a:r>
          </a:p>
          <a:p>
            <a:r>
              <a:rPr lang="en-US" sz="1600" dirty="0">
                <a:solidFill>
                  <a:schemeClr val="bg1"/>
                </a:solidFill>
                <a:latin typeface="Times New Roman" panose="02020603050405020304" pitchFamily="18" charset="0"/>
                <a:cs typeface="Times New Roman" panose="02020603050405020304" pitchFamily="18" charset="0"/>
              </a:rPr>
              <a:t>//Second removing - We are removing an element and checking if the first element is removed by printing the elements of Queue using Display().</a:t>
            </a:r>
          </a:p>
          <a:p>
            <a:r>
              <a:rPr lang="en-US" sz="1600" dirty="0">
                <a:solidFill>
                  <a:schemeClr val="bg1"/>
                </a:solidFill>
                <a:latin typeface="Times New Roman" panose="02020603050405020304" pitchFamily="18" charset="0"/>
                <a:cs typeface="Times New Roman" panose="02020603050405020304" pitchFamily="18" charset="0"/>
              </a:rPr>
              <a:t>//Third if more elements are add to a queue - Adding 5 elements (2,3,4,5,6) respectfully to a queue of capacity 5 and adding an 7th element to check if the queue is going out of bounce.</a:t>
            </a:r>
          </a:p>
          <a:p>
            <a:r>
              <a:rPr lang="en-US" sz="1600" dirty="0">
                <a:solidFill>
                  <a:schemeClr val="bg1"/>
                </a:solidFill>
                <a:latin typeface="Times New Roman" panose="02020603050405020304" pitchFamily="18" charset="0"/>
                <a:cs typeface="Times New Roman" panose="02020603050405020304" pitchFamily="18" charset="0"/>
              </a:rPr>
              <a:t>//Fourth </a:t>
            </a:r>
            <a:r>
              <a:rPr lang="en-US" sz="1600" dirty="0" err="1">
                <a:solidFill>
                  <a:schemeClr val="bg1"/>
                </a:solidFill>
                <a:latin typeface="Times New Roman" panose="02020603050405020304" pitchFamily="18" charset="0"/>
                <a:cs typeface="Times New Roman" panose="02020603050405020304" pitchFamily="18" charset="0"/>
              </a:rPr>
              <a:t>isEmpty</a:t>
            </a:r>
            <a:r>
              <a:rPr lang="en-US" sz="1600" dirty="0">
                <a:solidFill>
                  <a:schemeClr val="bg1"/>
                </a:solidFill>
                <a:latin typeface="Times New Roman" panose="02020603050405020304" pitchFamily="18" charset="0"/>
                <a:cs typeface="Times New Roman" panose="02020603050405020304" pitchFamily="18" charset="0"/>
              </a:rPr>
              <a:t> - Removing all the elements and checking if the string is empty.</a:t>
            </a:r>
            <a:endParaRPr lang="en-IN" sz="16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A21D3FE-8FEA-2A01-D4D2-F207E9CB6D10}"/>
              </a:ext>
            </a:extLst>
          </p:cNvPr>
          <p:cNvPicPr>
            <a:picLocks noChangeAspect="1"/>
          </p:cNvPicPr>
          <p:nvPr/>
        </p:nvPicPr>
        <p:blipFill>
          <a:blip r:embed="rId3"/>
          <a:stretch>
            <a:fillRect/>
          </a:stretch>
        </p:blipFill>
        <p:spPr>
          <a:xfrm>
            <a:off x="4800602" y="167878"/>
            <a:ext cx="3365951" cy="4807744"/>
          </a:xfrm>
          <a:prstGeom prst="rect">
            <a:avLst/>
          </a:prstGeom>
        </p:spPr>
      </p:pic>
    </p:spTree>
    <p:extLst>
      <p:ext uri="{BB962C8B-B14F-4D97-AF65-F5344CB8AC3E}">
        <p14:creationId xmlns:p14="http://schemas.microsoft.com/office/powerpoint/2010/main" val="2183818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4" name="Title 4">
            <a:extLst>
              <a:ext uri="{FF2B5EF4-FFF2-40B4-BE49-F238E27FC236}">
                <a16:creationId xmlns:a16="http://schemas.microsoft.com/office/drawing/2014/main" id="{E9E8F4A3-7ABC-1330-3849-E38581257360}"/>
              </a:ext>
            </a:extLst>
          </p:cNvPr>
          <p:cNvSpPr>
            <a:spLocks noGrp="1"/>
          </p:cNvSpPr>
          <p:nvPr>
            <p:ph type="title"/>
          </p:nvPr>
        </p:nvSpPr>
        <p:spPr>
          <a:xfrm>
            <a:off x="0" y="496800"/>
            <a:ext cx="2093120" cy="967669"/>
          </a:xfrm>
        </p:spPr>
        <p:txBody>
          <a:bodyPr/>
          <a:lstStyle/>
          <a:p>
            <a:r>
              <a:rPr lang="en-IN" sz="3600" dirty="0"/>
              <a:t>QUEUE</a:t>
            </a:r>
          </a:p>
        </p:txBody>
      </p:sp>
      <p:sp>
        <p:nvSpPr>
          <p:cNvPr id="5" name="Title 4">
            <a:extLst>
              <a:ext uri="{FF2B5EF4-FFF2-40B4-BE49-F238E27FC236}">
                <a16:creationId xmlns:a16="http://schemas.microsoft.com/office/drawing/2014/main" id="{88DA8D6C-36B2-9CF3-AC8B-1C065DCEE8E1}"/>
              </a:ext>
            </a:extLst>
          </p:cNvPr>
          <p:cNvSpPr txBox="1">
            <a:spLocks/>
          </p:cNvSpPr>
          <p:nvPr/>
        </p:nvSpPr>
        <p:spPr>
          <a:xfrm>
            <a:off x="117758" y="2828924"/>
            <a:ext cx="2093120" cy="9676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2000"/>
              <a:buFont typeface="Bebas Neue"/>
              <a:buNone/>
              <a:defRPr sz="20000" b="1"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9pPr>
          </a:lstStyle>
          <a:p>
            <a:r>
              <a:rPr lang="en-IN" sz="3600" dirty="0">
                <a:solidFill>
                  <a:schemeClr val="tx1"/>
                </a:solidFill>
              </a:rPr>
              <a:t>OUTPUT</a:t>
            </a:r>
          </a:p>
        </p:txBody>
      </p:sp>
      <p:sp>
        <p:nvSpPr>
          <p:cNvPr id="2" name="AutoShape 2">
            <a:extLst>
              <a:ext uri="{FF2B5EF4-FFF2-40B4-BE49-F238E27FC236}">
                <a16:creationId xmlns:a16="http://schemas.microsoft.com/office/drawing/2014/main" id="{36112870-1D60-411E-480A-55DEF46DC65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DEC11824-1075-EC39-EFCC-82CB6A3BB928}"/>
              </a:ext>
            </a:extLst>
          </p:cNvPr>
          <p:cNvPicPr>
            <a:picLocks noChangeAspect="1"/>
          </p:cNvPicPr>
          <p:nvPr/>
        </p:nvPicPr>
        <p:blipFill>
          <a:blip r:embed="rId3"/>
          <a:stretch>
            <a:fillRect/>
          </a:stretch>
        </p:blipFill>
        <p:spPr>
          <a:xfrm>
            <a:off x="2539448" y="248400"/>
            <a:ext cx="6391509" cy="4646700"/>
          </a:xfrm>
          <a:prstGeom prst="rect">
            <a:avLst/>
          </a:prstGeom>
        </p:spPr>
      </p:pic>
    </p:spTree>
    <p:extLst>
      <p:ext uri="{BB962C8B-B14F-4D97-AF65-F5344CB8AC3E}">
        <p14:creationId xmlns:p14="http://schemas.microsoft.com/office/powerpoint/2010/main" val="822391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04</a:t>
            </a:r>
            <a:endParaRPr b="1" dirty="0"/>
          </a:p>
        </p:txBody>
      </p:sp>
      <p:sp>
        <p:nvSpPr>
          <p:cNvPr id="289" name="Google Shape;289;p38"/>
          <p:cNvSpPr txBox="1">
            <a:spLocks noGrp="1"/>
          </p:cNvSpPr>
          <p:nvPr>
            <p:ph type="title" idx="2"/>
          </p:nvPr>
        </p:nvSpPr>
        <p:spPr>
          <a:xfrm>
            <a:off x="3771900" y="1852325"/>
            <a:ext cx="50039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TIC-TAC-TOE</a:t>
            </a:r>
            <a:endParaRPr sz="7200" dirty="0"/>
          </a:p>
        </p:txBody>
      </p:sp>
      <p:sp>
        <p:nvSpPr>
          <p:cNvPr id="5" name="TextBox 4">
            <a:extLst>
              <a:ext uri="{FF2B5EF4-FFF2-40B4-BE49-F238E27FC236}">
                <a16:creationId xmlns:a16="http://schemas.microsoft.com/office/drawing/2014/main" id="{543A9913-6993-F636-3DB1-1A0DE290C6AA}"/>
              </a:ext>
            </a:extLst>
          </p:cNvPr>
          <p:cNvSpPr txBox="1"/>
          <p:nvPr/>
        </p:nvSpPr>
        <p:spPr>
          <a:xfrm>
            <a:off x="3715400" y="3215700"/>
            <a:ext cx="5271438" cy="1169551"/>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The tic tac toe is a really simple game and the rules are widely known.</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Our game will use a 2D array to represent the board, and it will be console based, meaning you will interact with the game using the console.</a:t>
            </a:r>
          </a:p>
        </p:txBody>
      </p:sp>
      <p:pic>
        <p:nvPicPr>
          <p:cNvPr id="4" name="Picture 3">
            <a:extLst>
              <a:ext uri="{FF2B5EF4-FFF2-40B4-BE49-F238E27FC236}">
                <a16:creationId xmlns:a16="http://schemas.microsoft.com/office/drawing/2014/main" id="{6902157D-4DEC-CAD2-F1B2-05EDDF42FD17}"/>
              </a:ext>
            </a:extLst>
          </p:cNvPr>
          <p:cNvPicPr>
            <a:picLocks noChangeAspect="1"/>
          </p:cNvPicPr>
          <p:nvPr/>
        </p:nvPicPr>
        <p:blipFill rotWithShape="1">
          <a:blip r:embed="rId3"/>
          <a:srcRect l="4383" t="1834"/>
          <a:stretch/>
        </p:blipFill>
        <p:spPr>
          <a:xfrm>
            <a:off x="1621631" y="3333508"/>
            <a:ext cx="1788100" cy="1051743"/>
          </a:xfrm>
          <a:prstGeom prst="rect">
            <a:avLst/>
          </a:prstGeom>
        </p:spPr>
      </p:pic>
    </p:spTree>
    <p:extLst>
      <p:ext uri="{BB962C8B-B14F-4D97-AF65-F5344CB8AC3E}">
        <p14:creationId xmlns:p14="http://schemas.microsoft.com/office/powerpoint/2010/main" val="2093780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 name="TextBox 2">
            <a:extLst>
              <a:ext uri="{FF2B5EF4-FFF2-40B4-BE49-F238E27FC236}">
                <a16:creationId xmlns:a16="http://schemas.microsoft.com/office/drawing/2014/main" id="{A26C6E1F-0C0D-A713-F3F1-6C9D7FAF5B00}"/>
              </a:ext>
            </a:extLst>
          </p:cNvPr>
          <p:cNvSpPr txBox="1"/>
          <p:nvPr/>
        </p:nvSpPr>
        <p:spPr>
          <a:xfrm>
            <a:off x="3214688" y="1638062"/>
            <a:ext cx="5929312" cy="1569660"/>
          </a:xfrm>
          <a:prstGeom prst="rect">
            <a:avLst/>
          </a:prstGeom>
          <a:noFill/>
        </p:spPr>
        <p:txBody>
          <a:bodyPr wrap="square">
            <a:spAutoFit/>
          </a:bodyPr>
          <a:lstStyle/>
          <a:p>
            <a:r>
              <a:rPr lang="en-IN" sz="3200" b="1" dirty="0">
                <a:solidFill>
                  <a:schemeClr val="bg1"/>
                </a:solidFill>
                <a:latin typeface="Bebas Neue" panose="020B0606020202050201" pitchFamily="34" charset="0"/>
                <a:cs typeface="Times New Roman" panose="02020603050405020304" pitchFamily="18" charset="0"/>
              </a:rPr>
              <a:t>Write the Jack program of the given task and Compile and successfully simulate it on VM Emulator.</a:t>
            </a:r>
          </a:p>
        </p:txBody>
      </p:sp>
      <p:sp>
        <p:nvSpPr>
          <p:cNvPr id="4" name="TextBox 3">
            <a:extLst>
              <a:ext uri="{FF2B5EF4-FFF2-40B4-BE49-F238E27FC236}">
                <a16:creationId xmlns:a16="http://schemas.microsoft.com/office/drawing/2014/main" id="{8431FDCC-3324-4ECF-00C0-DF23137D94A1}"/>
              </a:ext>
            </a:extLst>
          </p:cNvPr>
          <p:cNvSpPr txBox="1"/>
          <p:nvPr/>
        </p:nvSpPr>
        <p:spPr>
          <a:xfrm>
            <a:off x="235743" y="1993583"/>
            <a:ext cx="3393281" cy="1323439"/>
          </a:xfrm>
          <a:prstGeom prst="rect">
            <a:avLst/>
          </a:prstGeom>
          <a:noFill/>
        </p:spPr>
        <p:txBody>
          <a:bodyPr wrap="square" rtlCol="0">
            <a:spAutoFit/>
          </a:bodyPr>
          <a:lstStyle/>
          <a:p>
            <a:r>
              <a:rPr lang="en-IN" sz="8000" dirty="0">
                <a:latin typeface="Bebas Neue" panose="020B0606020202050201" pitchFamily="34" charset="0"/>
              </a:rPr>
              <a:t>PART-1</a:t>
            </a:r>
          </a:p>
        </p:txBody>
      </p:sp>
    </p:spTree>
    <p:extLst>
      <p:ext uri="{BB962C8B-B14F-4D97-AF65-F5344CB8AC3E}">
        <p14:creationId xmlns:p14="http://schemas.microsoft.com/office/powerpoint/2010/main" val="25388047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5" name="Title 4">
            <a:extLst>
              <a:ext uri="{FF2B5EF4-FFF2-40B4-BE49-F238E27FC236}">
                <a16:creationId xmlns:a16="http://schemas.microsoft.com/office/drawing/2014/main" id="{D82FB4B6-210F-7965-F892-63BD92B61457}"/>
              </a:ext>
            </a:extLst>
          </p:cNvPr>
          <p:cNvSpPr>
            <a:spLocks noGrp="1"/>
          </p:cNvSpPr>
          <p:nvPr>
            <p:ph type="title"/>
          </p:nvPr>
        </p:nvSpPr>
        <p:spPr>
          <a:xfrm>
            <a:off x="334812" y="275344"/>
            <a:ext cx="3834000" cy="572700"/>
          </a:xfrm>
        </p:spPr>
        <p:txBody>
          <a:bodyPr/>
          <a:lstStyle/>
          <a:p>
            <a:r>
              <a:rPr lang="en-IN" dirty="0"/>
              <a:t>TIC-TAC-TOE</a:t>
            </a:r>
          </a:p>
        </p:txBody>
      </p:sp>
      <p:sp>
        <p:nvSpPr>
          <p:cNvPr id="6" name="TextBox 5">
            <a:extLst>
              <a:ext uri="{FF2B5EF4-FFF2-40B4-BE49-F238E27FC236}">
                <a16:creationId xmlns:a16="http://schemas.microsoft.com/office/drawing/2014/main" id="{CFEDDBC1-6476-306A-F75E-EA83B5C21CDF}"/>
              </a:ext>
            </a:extLst>
          </p:cNvPr>
          <p:cNvSpPr txBox="1"/>
          <p:nvPr/>
        </p:nvSpPr>
        <p:spPr>
          <a:xfrm>
            <a:off x="334812" y="1057275"/>
            <a:ext cx="2643188" cy="1077218"/>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API :</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Main</a:t>
            </a:r>
          </a:p>
          <a:p>
            <a:endParaRPr lang="en-IN" sz="1600" dirty="0">
              <a:latin typeface="Times New Roman" panose="02020603050405020304" pitchFamily="18" charset="0"/>
              <a:cs typeface="Times New Roman" panose="02020603050405020304" pitchFamily="18" charset="0"/>
            </a:endParaRPr>
          </a:p>
        </p:txBody>
      </p:sp>
      <p:graphicFrame>
        <p:nvGraphicFramePr>
          <p:cNvPr id="4" name="Table 6">
            <a:extLst>
              <a:ext uri="{FF2B5EF4-FFF2-40B4-BE49-F238E27FC236}">
                <a16:creationId xmlns:a16="http://schemas.microsoft.com/office/drawing/2014/main" id="{AB2877EC-99F6-C56D-FA50-E3B12AC3B0A6}"/>
              </a:ext>
            </a:extLst>
          </p:cNvPr>
          <p:cNvGraphicFramePr>
            <a:graphicFrameLocks noGrp="1"/>
          </p:cNvGraphicFramePr>
          <p:nvPr>
            <p:extLst>
              <p:ext uri="{D42A27DB-BD31-4B8C-83A1-F6EECF244321}">
                <p14:modId xmlns:p14="http://schemas.microsoft.com/office/powerpoint/2010/main" val="2814273120"/>
              </p:ext>
            </p:extLst>
          </p:nvPr>
        </p:nvGraphicFramePr>
        <p:xfrm>
          <a:off x="402431" y="2310486"/>
          <a:ext cx="7619998" cy="1763434"/>
        </p:xfrm>
        <a:graphic>
          <a:graphicData uri="http://schemas.openxmlformats.org/drawingml/2006/table">
            <a:tbl>
              <a:tblPr firstRow="1" bandRow="1">
                <a:tableStyleId>{75D37AA0-4028-48C0-9888-002B0997FA61}</a:tableStyleId>
              </a:tblPr>
              <a:tblGrid>
                <a:gridCol w="1471447">
                  <a:extLst>
                    <a:ext uri="{9D8B030D-6E8A-4147-A177-3AD203B41FA5}">
                      <a16:colId xmlns:a16="http://schemas.microsoft.com/office/drawing/2014/main" val="148503292"/>
                    </a:ext>
                  </a:extLst>
                </a:gridCol>
                <a:gridCol w="2338552">
                  <a:extLst>
                    <a:ext uri="{9D8B030D-6E8A-4147-A177-3AD203B41FA5}">
                      <a16:colId xmlns:a16="http://schemas.microsoft.com/office/drawing/2014/main" val="3631944177"/>
                    </a:ext>
                  </a:extLst>
                </a:gridCol>
                <a:gridCol w="980089">
                  <a:extLst>
                    <a:ext uri="{9D8B030D-6E8A-4147-A177-3AD203B41FA5}">
                      <a16:colId xmlns:a16="http://schemas.microsoft.com/office/drawing/2014/main" val="1778961824"/>
                    </a:ext>
                  </a:extLst>
                </a:gridCol>
                <a:gridCol w="2829910">
                  <a:extLst>
                    <a:ext uri="{9D8B030D-6E8A-4147-A177-3AD203B41FA5}">
                      <a16:colId xmlns:a16="http://schemas.microsoft.com/office/drawing/2014/main" val="2484912653"/>
                    </a:ext>
                  </a:extLst>
                </a:gridCol>
              </a:tblGrid>
              <a:tr h="444741">
                <a:tc>
                  <a:txBody>
                    <a:bodyPr/>
                    <a:lstStyle/>
                    <a:p>
                      <a:r>
                        <a:rPr lang="en-IN" sz="1400" b="0" i="0" dirty="0">
                          <a:solidFill>
                            <a:srgbClr val="000000"/>
                          </a:solidFill>
                          <a:effectLst/>
                          <a:latin typeface="Times New Roman" panose="02020603050405020304" pitchFamily="18" charset="0"/>
                          <a:cs typeface="Times New Roman" panose="02020603050405020304" pitchFamily="18" charset="0"/>
                        </a:rPr>
                        <a:t>Variables</a:t>
                      </a:r>
                      <a:endParaRPr lang="en-IN" sz="1600" dirty="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Parameter </a:t>
                      </a:r>
                      <a:endParaRPr lang="en-IN" sz="16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Return</a:t>
                      </a:r>
                      <a:br>
                        <a:rPr lang="en-IN" sz="1400" b="0" i="0">
                          <a:solidFill>
                            <a:srgbClr val="000000"/>
                          </a:solidFill>
                          <a:effectLst/>
                          <a:latin typeface="Times New Roman" panose="02020603050405020304" pitchFamily="18" charset="0"/>
                          <a:cs typeface="Times New Roman" panose="02020603050405020304" pitchFamily="18" charset="0"/>
                        </a:rPr>
                      </a:br>
                      <a:r>
                        <a:rPr lang="en-IN" sz="1400" b="0" i="0">
                          <a:solidFill>
                            <a:srgbClr val="000000"/>
                          </a:solidFill>
                          <a:effectLst/>
                          <a:latin typeface="Times New Roman" panose="02020603050405020304" pitchFamily="18" charset="0"/>
                          <a:cs typeface="Times New Roman" panose="02020603050405020304" pitchFamily="18" charset="0"/>
                        </a:rPr>
                        <a:t>Type</a:t>
                      </a:r>
                      <a:endParaRPr lang="en-IN" sz="16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Description</a:t>
                      </a:r>
                      <a:endParaRPr lang="en-IN" sz="160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805984861"/>
                  </a:ext>
                </a:extLst>
              </a:tr>
              <a:tr h="622637">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Split </a:t>
                      </a:r>
                      <a:endParaRPr lang="en-IN" sz="1600">
                        <a:effectLst/>
                        <a:latin typeface="Times New Roman" panose="02020603050405020304" pitchFamily="18" charset="0"/>
                        <a:cs typeface="Times New Roman" panose="02020603050405020304" pitchFamily="18" charset="0"/>
                      </a:endParaRPr>
                    </a:p>
                  </a:txBody>
                  <a:tcPr anchor="ctr"/>
                </a:tc>
                <a:tc>
                  <a:txBody>
                    <a:bodyPr/>
                    <a:lstStyle/>
                    <a:p>
                      <a:r>
                        <a:rPr lang="en-IN" sz="1400" b="0" i="0" dirty="0">
                          <a:solidFill>
                            <a:srgbClr val="000000"/>
                          </a:solidFill>
                          <a:effectLst/>
                          <a:latin typeface="Times New Roman" panose="02020603050405020304" pitchFamily="18" charset="0"/>
                          <a:cs typeface="Times New Roman" panose="02020603050405020304" pitchFamily="18" charset="0"/>
                        </a:rPr>
                        <a:t>str (String), String (</a:t>
                      </a:r>
                      <a:r>
                        <a:rPr lang="en-IN" sz="1400" b="0" i="0" dirty="0" err="1">
                          <a:solidFill>
                            <a:srgbClr val="000000"/>
                          </a:solidFill>
                          <a:effectLst/>
                          <a:latin typeface="Times New Roman" panose="02020603050405020304" pitchFamily="18" charset="0"/>
                          <a:cs typeface="Times New Roman" panose="02020603050405020304" pitchFamily="18" charset="0"/>
                        </a:rPr>
                        <a:t>delim</a:t>
                      </a:r>
                      <a:r>
                        <a:rPr lang="en-IN" sz="1400" b="0" i="0" dirty="0">
                          <a:solidFill>
                            <a:srgbClr val="000000"/>
                          </a:solidFill>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cs typeface="Times New Roman" panose="02020603050405020304" pitchFamily="18" charset="0"/>
                      </a:endParaRPr>
                    </a:p>
                  </a:txBody>
                  <a:tcPr anchor="ctr"/>
                </a:tc>
                <a:tc>
                  <a:txBody>
                    <a:bodyPr/>
                    <a:lstStyle/>
                    <a:p>
                      <a:r>
                        <a:rPr lang="en-IN" sz="1400" b="0" i="0" dirty="0">
                          <a:solidFill>
                            <a:srgbClr val="000000"/>
                          </a:solidFill>
                          <a:effectLst/>
                          <a:latin typeface="Times New Roman" panose="02020603050405020304" pitchFamily="18" charset="0"/>
                          <a:cs typeface="Times New Roman" panose="02020603050405020304" pitchFamily="18" charset="0"/>
                        </a:rPr>
                        <a:t>Array </a:t>
                      </a:r>
                      <a:endParaRPr lang="en-IN" sz="1600" dirty="0">
                        <a:effectLst/>
                        <a:latin typeface="Times New Roman" panose="02020603050405020304" pitchFamily="18" charset="0"/>
                        <a:cs typeface="Times New Roman" panose="02020603050405020304" pitchFamily="18" charset="0"/>
                      </a:endParaRPr>
                    </a:p>
                  </a:txBody>
                  <a:tcPr anchor="ctr"/>
                </a:tc>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Splits the String before de-</a:t>
                      </a:r>
                      <a:r>
                        <a:rPr lang="en-US" sz="1400" b="0" i="0" dirty="0" err="1">
                          <a:solidFill>
                            <a:srgbClr val="000000"/>
                          </a:solidFill>
                          <a:effectLst/>
                          <a:latin typeface="Times New Roman" panose="02020603050405020304" pitchFamily="18" charset="0"/>
                          <a:cs typeface="Times New Roman" panose="02020603050405020304" pitchFamily="18" charset="0"/>
                        </a:rPr>
                        <a:t>lim</a:t>
                      </a:r>
                      <a:r>
                        <a:rPr lang="en-US" sz="1400" b="0" i="0" dirty="0">
                          <a:solidFill>
                            <a:srgbClr val="000000"/>
                          </a:solidFill>
                          <a:effectLst/>
                          <a:latin typeface="Times New Roman" panose="02020603050405020304" pitchFamily="18" charset="0"/>
                          <a:cs typeface="Times New Roman" panose="02020603050405020304" pitchFamily="18" charset="0"/>
                        </a:rPr>
                        <a:t> and</a:t>
                      </a:r>
                      <a:br>
                        <a:rPr lang="en-US" sz="1400" b="0" i="0" dirty="0">
                          <a:solidFill>
                            <a:srgbClr val="000000"/>
                          </a:solidFill>
                          <a:effectLst/>
                          <a:latin typeface="Times New Roman" panose="02020603050405020304" pitchFamily="18" charset="0"/>
                          <a:cs typeface="Times New Roman" panose="02020603050405020304" pitchFamily="18" charset="0"/>
                        </a:rPr>
                      </a:br>
                      <a:r>
                        <a:rPr lang="en-US" sz="1400" b="0" i="0" dirty="0">
                          <a:solidFill>
                            <a:srgbClr val="000000"/>
                          </a:solidFill>
                          <a:effectLst/>
                          <a:latin typeface="Times New Roman" panose="02020603050405020304" pitchFamily="18" charset="0"/>
                          <a:cs typeface="Times New Roman" panose="02020603050405020304" pitchFamily="18" charset="0"/>
                        </a:rPr>
                        <a:t>stores it in an array</a:t>
                      </a:r>
                      <a:endParaRPr lang="en-US" sz="16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45399244"/>
                  </a:ext>
                </a:extLst>
              </a:tr>
              <a:tr h="622637">
                <a:tc>
                  <a:txBody>
                    <a:bodyPr/>
                    <a:lstStyle/>
                    <a:p>
                      <a:r>
                        <a:rPr lang="en-IN" sz="1400" b="0" i="0" dirty="0" err="1">
                          <a:solidFill>
                            <a:srgbClr val="000000"/>
                          </a:solidFill>
                          <a:effectLst/>
                          <a:latin typeface="Times New Roman" panose="02020603050405020304" pitchFamily="18" charset="0"/>
                          <a:cs typeface="Times New Roman" panose="02020603050405020304" pitchFamily="18" charset="0"/>
                        </a:rPr>
                        <a:t>countWords</a:t>
                      </a:r>
                      <a:r>
                        <a:rPr lang="en-IN" sz="1400" b="0" i="0" dirty="0">
                          <a:solidFill>
                            <a:srgbClr val="000000"/>
                          </a:solidFill>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str (String), String (delim) </a:t>
                      </a:r>
                      <a:endParaRPr lang="en-IN" sz="16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int </a:t>
                      </a:r>
                      <a:endParaRPr lang="en-IN" sz="1600">
                        <a:effectLst/>
                        <a:latin typeface="Times New Roman" panose="02020603050405020304" pitchFamily="18" charset="0"/>
                        <a:cs typeface="Times New Roman" panose="02020603050405020304" pitchFamily="18" charset="0"/>
                      </a:endParaRPr>
                    </a:p>
                  </a:txBody>
                  <a:tcPr anchor="ctr"/>
                </a:tc>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Returns number of word in a given</a:t>
                      </a:r>
                      <a:br>
                        <a:rPr lang="en-US" sz="1400" b="0" i="0" dirty="0">
                          <a:solidFill>
                            <a:srgbClr val="000000"/>
                          </a:solidFill>
                          <a:effectLst/>
                          <a:latin typeface="Times New Roman" panose="02020603050405020304" pitchFamily="18" charset="0"/>
                          <a:cs typeface="Times New Roman" panose="02020603050405020304" pitchFamily="18" charset="0"/>
                        </a:rPr>
                      </a:br>
                      <a:r>
                        <a:rPr lang="en-US" sz="1400" b="0" i="0" dirty="0">
                          <a:solidFill>
                            <a:srgbClr val="000000"/>
                          </a:solidFill>
                          <a:effectLst/>
                          <a:latin typeface="Times New Roman" panose="02020603050405020304" pitchFamily="18" charset="0"/>
                          <a:cs typeface="Times New Roman" panose="02020603050405020304" pitchFamily="18" charset="0"/>
                        </a:rPr>
                        <a:t>String</a:t>
                      </a:r>
                      <a:endParaRPr lang="en-US" sz="16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1204912"/>
                  </a:ext>
                </a:extLst>
              </a:tr>
            </a:tbl>
          </a:graphicData>
        </a:graphic>
      </p:graphicFrame>
    </p:spTree>
    <p:extLst>
      <p:ext uri="{BB962C8B-B14F-4D97-AF65-F5344CB8AC3E}">
        <p14:creationId xmlns:p14="http://schemas.microsoft.com/office/powerpoint/2010/main" val="1096531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5" name="Title 4">
            <a:extLst>
              <a:ext uri="{FF2B5EF4-FFF2-40B4-BE49-F238E27FC236}">
                <a16:creationId xmlns:a16="http://schemas.microsoft.com/office/drawing/2014/main" id="{D82FB4B6-210F-7965-F892-63BD92B61457}"/>
              </a:ext>
            </a:extLst>
          </p:cNvPr>
          <p:cNvSpPr>
            <a:spLocks noGrp="1"/>
          </p:cNvSpPr>
          <p:nvPr>
            <p:ph type="title"/>
          </p:nvPr>
        </p:nvSpPr>
        <p:spPr>
          <a:xfrm>
            <a:off x="334812" y="275344"/>
            <a:ext cx="3834000" cy="572700"/>
          </a:xfrm>
        </p:spPr>
        <p:txBody>
          <a:bodyPr/>
          <a:lstStyle/>
          <a:p>
            <a:r>
              <a:rPr lang="en-IN" dirty="0"/>
              <a:t>TIC-TAC-TOE</a:t>
            </a:r>
          </a:p>
        </p:txBody>
      </p:sp>
      <p:sp>
        <p:nvSpPr>
          <p:cNvPr id="6" name="TextBox 5">
            <a:extLst>
              <a:ext uri="{FF2B5EF4-FFF2-40B4-BE49-F238E27FC236}">
                <a16:creationId xmlns:a16="http://schemas.microsoft.com/office/drawing/2014/main" id="{CFEDDBC1-6476-306A-F75E-EA83B5C21CDF}"/>
              </a:ext>
            </a:extLst>
          </p:cNvPr>
          <p:cNvSpPr txBox="1"/>
          <p:nvPr/>
        </p:nvSpPr>
        <p:spPr>
          <a:xfrm>
            <a:off x="334811" y="1057275"/>
            <a:ext cx="3415657" cy="1077218"/>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API :</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Fields for storing values in Tic-tac-toe</a:t>
            </a:r>
          </a:p>
          <a:p>
            <a:endParaRPr lang="en-IN" sz="1600" dirty="0">
              <a:latin typeface="Times New Roman" panose="02020603050405020304" pitchFamily="18" charset="0"/>
              <a:cs typeface="Times New Roman" panose="02020603050405020304" pitchFamily="18" charset="0"/>
            </a:endParaRPr>
          </a:p>
        </p:txBody>
      </p:sp>
      <p:graphicFrame>
        <p:nvGraphicFramePr>
          <p:cNvPr id="2" name="Table 2">
            <a:extLst>
              <a:ext uri="{FF2B5EF4-FFF2-40B4-BE49-F238E27FC236}">
                <a16:creationId xmlns:a16="http://schemas.microsoft.com/office/drawing/2014/main" id="{DD6D297D-93E0-7E17-530A-2930006838D9}"/>
              </a:ext>
            </a:extLst>
          </p:cNvPr>
          <p:cNvGraphicFramePr>
            <a:graphicFrameLocks noGrp="1"/>
          </p:cNvGraphicFramePr>
          <p:nvPr>
            <p:extLst>
              <p:ext uri="{D42A27DB-BD31-4B8C-83A1-F6EECF244321}">
                <p14:modId xmlns:p14="http://schemas.microsoft.com/office/powerpoint/2010/main" val="1819660671"/>
              </p:ext>
            </p:extLst>
          </p:nvPr>
        </p:nvGraphicFramePr>
        <p:xfrm>
          <a:off x="431006" y="2134493"/>
          <a:ext cx="6191250" cy="1483360"/>
        </p:xfrm>
        <a:graphic>
          <a:graphicData uri="http://schemas.openxmlformats.org/drawingml/2006/table">
            <a:tbl>
              <a:tblPr firstRow="1" bandRow="1">
                <a:tableStyleId>{75D37AA0-4028-48C0-9888-002B0997FA61}</a:tableStyleId>
              </a:tblPr>
              <a:tblGrid>
                <a:gridCol w="1773883">
                  <a:extLst>
                    <a:ext uri="{9D8B030D-6E8A-4147-A177-3AD203B41FA5}">
                      <a16:colId xmlns:a16="http://schemas.microsoft.com/office/drawing/2014/main" val="3332350393"/>
                    </a:ext>
                  </a:extLst>
                </a:gridCol>
                <a:gridCol w="1464453">
                  <a:extLst>
                    <a:ext uri="{9D8B030D-6E8A-4147-A177-3AD203B41FA5}">
                      <a16:colId xmlns:a16="http://schemas.microsoft.com/office/drawing/2014/main" val="730846495"/>
                    </a:ext>
                  </a:extLst>
                </a:gridCol>
                <a:gridCol w="2952914">
                  <a:extLst>
                    <a:ext uri="{9D8B030D-6E8A-4147-A177-3AD203B41FA5}">
                      <a16:colId xmlns:a16="http://schemas.microsoft.com/office/drawing/2014/main" val="2717955648"/>
                    </a:ext>
                  </a:extLst>
                </a:gridCol>
              </a:tblGrid>
              <a:tr h="370840">
                <a:tc>
                  <a:txBody>
                    <a:bodyPr/>
                    <a:lstStyle/>
                    <a:p>
                      <a:r>
                        <a:rPr lang="en-IN" sz="1400" b="0" i="0" dirty="0">
                          <a:solidFill>
                            <a:srgbClr val="000000"/>
                          </a:solidFill>
                          <a:effectLst/>
                          <a:latin typeface="Times New Roman" panose="02020603050405020304" pitchFamily="18" charset="0"/>
                          <a:cs typeface="Times New Roman" panose="02020603050405020304" pitchFamily="18" charset="0"/>
                        </a:rPr>
                        <a:t>Name </a:t>
                      </a:r>
                      <a:endParaRPr lang="en-IN" sz="1600" dirty="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Data Type </a:t>
                      </a:r>
                      <a:endParaRPr lang="en-IN" sz="16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Description</a:t>
                      </a:r>
                      <a:endParaRPr lang="en-IN" sz="160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99776496"/>
                  </a:ext>
                </a:extLst>
              </a:tr>
              <a:tr h="370840">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Board </a:t>
                      </a:r>
                      <a:endParaRPr lang="en-IN" sz="16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Array of Arrays </a:t>
                      </a:r>
                      <a:endParaRPr lang="en-IN" sz="1600">
                        <a:effectLst/>
                        <a:latin typeface="Times New Roman" panose="02020603050405020304" pitchFamily="18" charset="0"/>
                        <a:cs typeface="Times New Roman" panose="02020603050405020304" pitchFamily="18" charset="0"/>
                      </a:endParaRPr>
                    </a:p>
                  </a:txBody>
                  <a:tcPr anchor="ctr"/>
                </a:tc>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Stores the values in the board</a:t>
                      </a:r>
                      <a:endParaRPr lang="en-US" sz="16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36851140"/>
                  </a:ext>
                </a:extLst>
              </a:tr>
              <a:tr h="370840">
                <a:tc>
                  <a:txBody>
                    <a:bodyPr/>
                    <a:lstStyle/>
                    <a:p>
                      <a:r>
                        <a:rPr lang="en-IN" sz="1400" b="0" i="0" dirty="0" err="1">
                          <a:solidFill>
                            <a:srgbClr val="000000"/>
                          </a:solidFill>
                          <a:effectLst/>
                          <a:latin typeface="Times New Roman" panose="02020603050405020304" pitchFamily="18" charset="0"/>
                          <a:cs typeface="Times New Roman" panose="02020603050405020304" pitchFamily="18" charset="0"/>
                        </a:rPr>
                        <a:t>currentPlayer</a:t>
                      </a:r>
                      <a:r>
                        <a:rPr lang="en-IN" sz="1400" b="0" i="0" dirty="0">
                          <a:solidFill>
                            <a:srgbClr val="000000"/>
                          </a:solidFill>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Integer </a:t>
                      </a:r>
                      <a:endParaRPr lang="en-IN" sz="1600">
                        <a:effectLst/>
                        <a:latin typeface="Times New Roman" panose="02020603050405020304" pitchFamily="18" charset="0"/>
                        <a:cs typeface="Times New Roman" panose="02020603050405020304" pitchFamily="18" charset="0"/>
                      </a:endParaRPr>
                    </a:p>
                  </a:txBody>
                  <a:tcPr anchor="ctr"/>
                </a:tc>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Who is the current Player?</a:t>
                      </a:r>
                      <a:endParaRPr lang="en-US" sz="16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26893256"/>
                  </a:ext>
                </a:extLst>
              </a:tr>
              <a:tr h="370840">
                <a:tc>
                  <a:txBody>
                    <a:bodyPr/>
                    <a:lstStyle/>
                    <a:p>
                      <a:r>
                        <a:rPr lang="en-IN" sz="1400" b="0" i="0" dirty="0" err="1">
                          <a:solidFill>
                            <a:srgbClr val="000000"/>
                          </a:solidFill>
                          <a:effectLst/>
                          <a:latin typeface="Times New Roman" panose="02020603050405020304" pitchFamily="18" charset="0"/>
                          <a:cs typeface="Times New Roman" panose="02020603050405020304" pitchFamily="18" charset="0"/>
                        </a:rPr>
                        <a:t>currentPlayerSymbol</a:t>
                      </a:r>
                      <a:r>
                        <a:rPr lang="en-IN" sz="1400" b="0" i="0" dirty="0">
                          <a:solidFill>
                            <a:srgbClr val="000000"/>
                          </a:solidFill>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String </a:t>
                      </a:r>
                      <a:endParaRPr lang="en-IN" sz="1600">
                        <a:effectLst/>
                        <a:latin typeface="Times New Roman" panose="02020603050405020304" pitchFamily="18" charset="0"/>
                        <a:cs typeface="Times New Roman" panose="02020603050405020304" pitchFamily="18" charset="0"/>
                      </a:endParaRPr>
                    </a:p>
                  </a:txBody>
                  <a:tcPr anchor="ctr"/>
                </a:tc>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What is the current Value? (X or O)</a:t>
                      </a:r>
                      <a:endParaRPr lang="en-US" sz="16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057291640"/>
                  </a:ext>
                </a:extLst>
              </a:tr>
            </a:tbl>
          </a:graphicData>
        </a:graphic>
      </p:graphicFrame>
    </p:spTree>
    <p:extLst>
      <p:ext uri="{BB962C8B-B14F-4D97-AF65-F5344CB8AC3E}">
        <p14:creationId xmlns:p14="http://schemas.microsoft.com/office/powerpoint/2010/main" val="178087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5" name="Title 4">
            <a:extLst>
              <a:ext uri="{FF2B5EF4-FFF2-40B4-BE49-F238E27FC236}">
                <a16:creationId xmlns:a16="http://schemas.microsoft.com/office/drawing/2014/main" id="{D82FB4B6-210F-7965-F892-63BD92B61457}"/>
              </a:ext>
            </a:extLst>
          </p:cNvPr>
          <p:cNvSpPr>
            <a:spLocks noGrp="1"/>
          </p:cNvSpPr>
          <p:nvPr>
            <p:ph type="title"/>
          </p:nvPr>
        </p:nvSpPr>
        <p:spPr>
          <a:xfrm>
            <a:off x="334812" y="275344"/>
            <a:ext cx="3834000" cy="572700"/>
          </a:xfrm>
        </p:spPr>
        <p:txBody>
          <a:bodyPr/>
          <a:lstStyle/>
          <a:p>
            <a:r>
              <a:rPr lang="en-IN" dirty="0"/>
              <a:t>TIC-TAC-TOE</a:t>
            </a:r>
          </a:p>
        </p:txBody>
      </p:sp>
      <p:sp>
        <p:nvSpPr>
          <p:cNvPr id="6" name="TextBox 5">
            <a:extLst>
              <a:ext uri="{FF2B5EF4-FFF2-40B4-BE49-F238E27FC236}">
                <a16:creationId xmlns:a16="http://schemas.microsoft.com/office/drawing/2014/main" id="{CFEDDBC1-6476-306A-F75E-EA83B5C21CDF}"/>
              </a:ext>
            </a:extLst>
          </p:cNvPr>
          <p:cNvSpPr txBox="1"/>
          <p:nvPr/>
        </p:nvSpPr>
        <p:spPr>
          <a:xfrm>
            <a:off x="334811" y="1057275"/>
            <a:ext cx="3415657" cy="1046440"/>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API :</a:t>
            </a:r>
          </a:p>
          <a:p>
            <a:endParaRPr lang="en-IN" sz="1600" dirty="0">
              <a:latin typeface="Times New Roman" panose="02020603050405020304" pitchFamily="18" charset="0"/>
              <a:cs typeface="Times New Roman" panose="02020603050405020304" pitchFamily="18" charset="0"/>
            </a:endParaRPr>
          </a:p>
          <a:p>
            <a:r>
              <a:rPr lang="en-IN" i="0" dirty="0">
                <a:solidFill>
                  <a:srgbClr val="000000"/>
                </a:solidFill>
                <a:effectLst/>
                <a:latin typeface="Times New Roman" panose="02020603050405020304" pitchFamily="18" charset="0"/>
                <a:cs typeface="Times New Roman" panose="02020603050405020304" pitchFamily="18" charset="0"/>
              </a:rPr>
              <a:t>Fields (Used for Comparing)</a:t>
            </a:r>
            <a:r>
              <a:rPr lang="en-IN" dirty="0">
                <a:latin typeface="Times New Roman" panose="02020603050405020304" pitchFamily="18" charset="0"/>
                <a:cs typeface="Times New Roman" panose="02020603050405020304" pitchFamily="18" charset="0"/>
              </a:rPr>
              <a:t> </a:t>
            </a:r>
            <a:br>
              <a:rPr lang="en-IN" sz="2000" dirty="0"/>
            </a:br>
            <a:endParaRPr lang="en-IN" sz="1600" dirty="0">
              <a:latin typeface="Times New Roman" panose="02020603050405020304" pitchFamily="18" charset="0"/>
              <a:cs typeface="Times New Roman" panose="02020603050405020304" pitchFamily="18" charset="0"/>
            </a:endParaRPr>
          </a:p>
        </p:txBody>
      </p:sp>
      <p:graphicFrame>
        <p:nvGraphicFramePr>
          <p:cNvPr id="2" name="Table 2">
            <a:extLst>
              <a:ext uri="{FF2B5EF4-FFF2-40B4-BE49-F238E27FC236}">
                <a16:creationId xmlns:a16="http://schemas.microsoft.com/office/drawing/2014/main" id="{DD6D297D-93E0-7E17-530A-2930006838D9}"/>
              </a:ext>
            </a:extLst>
          </p:cNvPr>
          <p:cNvGraphicFramePr>
            <a:graphicFrameLocks noGrp="1"/>
          </p:cNvGraphicFramePr>
          <p:nvPr>
            <p:extLst>
              <p:ext uri="{D42A27DB-BD31-4B8C-83A1-F6EECF244321}">
                <p14:modId xmlns:p14="http://schemas.microsoft.com/office/powerpoint/2010/main" val="4203069960"/>
              </p:ext>
            </p:extLst>
          </p:nvPr>
        </p:nvGraphicFramePr>
        <p:xfrm>
          <a:off x="431006" y="2134493"/>
          <a:ext cx="6191250" cy="1483360"/>
        </p:xfrm>
        <a:graphic>
          <a:graphicData uri="http://schemas.openxmlformats.org/drawingml/2006/table">
            <a:tbl>
              <a:tblPr firstRow="1" bandRow="1">
                <a:tableStyleId>{75D37AA0-4028-48C0-9888-002B0997FA61}</a:tableStyleId>
              </a:tblPr>
              <a:tblGrid>
                <a:gridCol w="1773883">
                  <a:extLst>
                    <a:ext uri="{9D8B030D-6E8A-4147-A177-3AD203B41FA5}">
                      <a16:colId xmlns:a16="http://schemas.microsoft.com/office/drawing/2014/main" val="3332350393"/>
                    </a:ext>
                  </a:extLst>
                </a:gridCol>
                <a:gridCol w="1464453">
                  <a:extLst>
                    <a:ext uri="{9D8B030D-6E8A-4147-A177-3AD203B41FA5}">
                      <a16:colId xmlns:a16="http://schemas.microsoft.com/office/drawing/2014/main" val="730846495"/>
                    </a:ext>
                  </a:extLst>
                </a:gridCol>
                <a:gridCol w="2952914">
                  <a:extLst>
                    <a:ext uri="{9D8B030D-6E8A-4147-A177-3AD203B41FA5}">
                      <a16:colId xmlns:a16="http://schemas.microsoft.com/office/drawing/2014/main" val="2717955648"/>
                    </a:ext>
                  </a:extLst>
                </a:gridCol>
              </a:tblGrid>
              <a:tr h="370840">
                <a:tc>
                  <a:txBody>
                    <a:bodyPr/>
                    <a:lstStyle/>
                    <a:p>
                      <a:r>
                        <a:rPr lang="en-IN" sz="1400" b="0" i="0" dirty="0">
                          <a:solidFill>
                            <a:srgbClr val="000000"/>
                          </a:solidFill>
                          <a:effectLst/>
                          <a:latin typeface="Times New Roman" panose="02020603050405020304" pitchFamily="18" charset="0"/>
                          <a:cs typeface="Times New Roman" panose="02020603050405020304" pitchFamily="18" charset="0"/>
                        </a:rPr>
                        <a:t>Name </a:t>
                      </a:r>
                      <a:endParaRPr lang="en-IN" sz="1400" dirty="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Data Type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Description</a:t>
                      </a:r>
                      <a:endParaRPr lang="en-IN" sz="140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99776496"/>
                  </a:ext>
                </a:extLst>
              </a:tr>
              <a:tr h="370840">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blank (“ “)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String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dirty="0">
                          <a:solidFill>
                            <a:srgbClr val="000000"/>
                          </a:solidFill>
                          <a:effectLst/>
                          <a:latin typeface="Times New Roman" panose="02020603050405020304" pitchFamily="18" charset="0"/>
                          <a:cs typeface="Times New Roman" panose="02020603050405020304" pitchFamily="18" charset="0"/>
                        </a:rPr>
                        <a:t>Blank String for comparing</a:t>
                      </a:r>
                      <a:endParaRPr lang="en-IN" sz="14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36851140"/>
                  </a:ext>
                </a:extLst>
              </a:tr>
              <a:tr h="370840">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X (“X”)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String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dirty="0">
                          <a:solidFill>
                            <a:srgbClr val="000000"/>
                          </a:solidFill>
                          <a:effectLst/>
                          <a:latin typeface="Times New Roman" panose="02020603050405020304" pitchFamily="18" charset="0"/>
                          <a:cs typeface="Times New Roman" panose="02020603050405020304" pitchFamily="18" charset="0"/>
                        </a:rPr>
                        <a:t>String Letter “X” for comparing</a:t>
                      </a:r>
                      <a:endParaRPr lang="en-IN" sz="14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26893256"/>
                  </a:ext>
                </a:extLst>
              </a:tr>
              <a:tr h="370840">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O (“O”)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String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dirty="0">
                          <a:solidFill>
                            <a:srgbClr val="000000"/>
                          </a:solidFill>
                          <a:effectLst/>
                          <a:latin typeface="Times New Roman" panose="02020603050405020304" pitchFamily="18" charset="0"/>
                          <a:cs typeface="Times New Roman" panose="02020603050405020304" pitchFamily="18" charset="0"/>
                        </a:rPr>
                        <a:t>String Letter “O” for comparing</a:t>
                      </a:r>
                      <a:endParaRPr lang="en-IN" sz="14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057291640"/>
                  </a:ext>
                </a:extLst>
              </a:tr>
            </a:tbl>
          </a:graphicData>
        </a:graphic>
      </p:graphicFrame>
    </p:spTree>
    <p:extLst>
      <p:ext uri="{BB962C8B-B14F-4D97-AF65-F5344CB8AC3E}">
        <p14:creationId xmlns:p14="http://schemas.microsoft.com/office/powerpoint/2010/main" val="1461373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5" name="Title 4">
            <a:extLst>
              <a:ext uri="{FF2B5EF4-FFF2-40B4-BE49-F238E27FC236}">
                <a16:creationId xmlns:a16="http://schemas.microsoft.com/office/drawing/2014/main" id="{D82FB4B6-210F-7965-F892-63BD92B61457}"/>
              </a:ext>
            </a:extLst>
          </p:cNvPr>
          <p:cNvSpPr>
            <a:spLocks noGrp="1"/>
          </p:cNvSpPr>
          <p:nvPr>
            <p:ph type="title"/>
          </p:nvPr>
        </p:nvSpPr>
        <p:spPr>
          <a:xfrm>
            <a:off x="334812" y="275344"/>
            <a:ext cx="3834000" cy="572700"/>
          </a:xfrm>
        </p:spPr>
        <p:txBody>
          <a:bodyPr/>
          <a:lstStyle/>
          <a:p>
            <a:r>
              <a:rPr lang="en-IN" dirty="0"/>
              <a:t>TIC-TAC-TOE</a:t>
            </a:r>
          </a:p>
        </p:txBody>
      </p:sp>
      <p:sp>
        <p:nvSpPr>
          <p:cNvPr id="6" name="TextBox 5">
            <a:extLst>
              <a:ext uri="{FF2B5EF4-FFF2-40B4-BE49-F238E27FC236}">
                <a16:creationId xmlns:a16="http://schemas.microsoft.com/office/drawing/2014/main" id="{CFEDDBC1-6476-306A-F75E-EA83B5C21CDF}"/>
              </a:ext>
            </a:extLst>
          </p:cNvPr>
          <p:cNvSpPr txBox="1"/>
          <p:nvPr/>
        </p:nvSpPr>
        <p:spPr>
          <a:xfrm>
            <a:off x="334811" y="1057275"/>
            <a:ext cx="3415657" cy="1046440"/>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API :</a:t>
            </a:r>
          </a:p>
          <a:p>
            <a:endParaRPr lang="en-IN" sz="1600" dirty="0">
              <a:latin typeface="Times New Roman" panose="02020603050405020304" pitchFamily="18" charset="0"/>
              <a:cs typeface="Times New Roman" panose="02020603050405020304" pitchFamily="18" charset="0"/>
            </a:endParaRPr>
          </a:p>
          <a:p>
            <a:r>
              <a:rPr lang="en-IN" i="0" dirty="0">
                <a:solidFill>
                  <a:srgbClr val="000000"/>
                </a:solidFill>
                <a:effectLst/>
                <a:latin typeface="Times New Roman" panose="02020603050405020304" pitchFamily="18" charset="0"/>
                <a:cs typeface="Times New Roman" panose="02020603050405020304" pitchFamily="18" charset="0"/>
              </a:rPr>
              <a:t>Methods (User interface)</a:t>
            </a:r>
            <a:r>
              <a:rPr lang="en-IN" dirty="0">
                <a:latin typeface="Times New Roman" panose="02020603050405020304" pitchFamily="18" charset="0"/>
                <a:cs typeface="Times New Roman" panose="02020603050405020304" pitchFamily="18" charset="0"/>
              </a:rPr>
              <a:t> </a:t>
            </a:r>
            <a:br>
              <a:rPr lang="en-IN" sz="2000" dirty="0"/>
            </a:br>
            <a:endParaRPr lang="en-IN" sz="1600" dirty="0">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F6FD3DB4-BD4F-B8A1-A0A5-E1C115E60C97}"/>
              </a:ext>
            </a:extLst>
          </p:cNvPr>
          <p:cNvGraphicFramePr>
            <a:graphicFrameLocks noGrp="1"/>
          </p:cNvGraphicFramePr>
          <p:nvPr>
            <p:extLst>
              <p:ext uri="{D42A27DB-BD31-4B8C-83A1-F6EECF244321}">
                <p14:modId xmlns:p14="http://schemas.microsoft.com/office/powerpoint/2010/main" val="2157522459"/>
              </p:ext>
            </p:extLst>
          </p:nvPr>
        </p:nvGraphicFramePr>
        <p:xfrm>
          <a:off x="438149" y="2239963"/>
          <a:ext cx="8041480" cy="1630680"/>
        </p:xfrm>
        <a:graphic>
          <a:graphicData uri="http://schemas.openxmlformats.org/drawingml/2006/table">
            <a:tbl>
              <a:tblPr firstRow="1" bandRow="1">
                <a:tableStyleId>{75D37AA0-4028-48C0-9888-002B0997FA61}</a:tableStyleId>
              </a:tblPr>
              <a:tblGrid>
                <a:gridCol w="2010370">
                  <a:extLst>
                    <a:ext uri="{9D8B030D-6E8A-4147-A177-3AD203B41FA5}">
                      <a16:colId xmlns:a16="http://schemas.microsoft.com/office/drawing/2014/main" val="326336232"/>
                    </a:ext>
                  </a:extLst>
                </a:gridCol>
                <a:gridCol w="1044775">
                  <a:extLst>
                    <a:ext uri="{9D8B030D-6E8A-4147-A177-3AD203B41FA5}">
                      <a16:colId xmlns:a16="http://schemas.microsoft.com/office/drawing/2014/main" val="2209051101"/>
                    </a:ext>
                  </a:extLst>
                </a:gridCol>
                <a:gridCol w="1757362">
                  <a:extLst>
                    <a:ext uri="{9D8B030D-6E8A-4147-A177-3AD203B41FA5}">
                      <a16:colId xmlns:a16="http://schemas.microsoft.com/office/drawing/2014/main" val="1592310678"/>
                    </a:ext>
                  </a:extLst>
                </a:gridCol>
                <a:gridCol w="3228973">
                  <a:extLst>
                    <a:ext uri="{9D8B030D-6E8A-4147-A177-3AD203B41FA5}">
                      <a16:colId xmlns:a16="http://schemas.microsoft.com/office/drawing/2014/main" val="3896237859"/>
                    </a:ext>
                  </a:extLst>
                </a:gridCol>
              </a:tblGrid>
              <a:tr h="370840">
                <a:tc>
                  <a:txBody>
                    <a:bodyPr/>
                    <a:lstStyle/>
                    <a:p>
                      <a:r>
                        <a:rPr lang="en-IN" sz="1400" b="0" i="0" dirty="0">
                          <a:solidFill>
                            <a:srgbClr val="000000"/>
                          </a:solidFill>
                          <a:effectLst/>
                          <a:latin typeface="Times New Roman" panose="02020603050405020304" pitchFamily="18" charset="0"/>
                          <a:cs typeface="Times New Roman" panose="02020603050405020304" pitchFamily="18" charset="0"/>
                        </a:rPr>
                        <a:t>Name </a:t>
                      </a:r>
                      <a:endParaRPr lang="en-IN" sz="1600" dirty="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Parameters </a:t>
                      </a:r>
                      <a:endParaRPr lang="en-IN" sz="16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Return Type </a:t>
                      </a:r>
                      <a:endParaRPr lang="en-IN" sz="1600">
                        <a:effectLst/>
                        <a:latin typeface="Times New Roman" panose="02020603050405020304" pitchFamily="18" charset="0"/>
                        <a:cs typeface="Times New Roman" panose="02020603050405020304" pitchFamily="18" charset="0"/>
                      </a:endParaRPr>
                    </a:p>
                  </a:txBody>
                  <a:tcPr anchor="ctr"/>
                </a:tc>
                <a:tc>
                  <a:txBody>
                    <a:bodyPr/>
                    <a:lstStyle/>
                    <a:p>
                      <a:r>
                        <a:rPr lang="en-IN" sz="1400" b="0" i="0" dirty="0">
                          <a:solidFill>
                            <a:srgbClr val="000000"/>
                          </a:solidFill>
                          <a:effectLst/>
                          <a:latin typeface="Times New Roman" panose="02020603050405020304" pitchFamily="18" charset="0"/>
                          <a:cs typeface="Times New Roman" panose="02020603050405020304" pitchFamily="18" charset="0"/>
                        </a:rPr>
                        <a:t>Description</a:t>
                      </a:r>
                      <a:endParaRPr lang="en-IN" sz="16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833152612"/>
                  </a:ext>
                </a:extLst>
              </a:tr>
              <a:tr h="370840">
                <a:tc>
                  <a:txBody>
                    <a:bodyPr/>
                    <a:lstStyle/>
                    <a:p>
                      <a:r>
                        <a:rPr lang="en-IN" sz="1400" b="0" i="0" dirty="0" err="1">
                          <a:solidFill>
                            <a:srgbClr val="000000"/>
                          </a:solidFill>
                          <a:effectLst/>
                          <a:latin typeface="Times New Roman" panose="02020603050405020304" pitchFamily="18" charset="0"/>
                          <a:cs typeface="Times New Roman" panose="02020603050405020304" pitchFamily="18" charset="0"/>
                        </a:rPr>
                        <a:t>TicTacToe</a:t>
                      </a:r>
                      <a:r>
                        <a:rPr lang="en-IN" sz="1400" b="0" i="0" dirty="0">
                          <a:solidFill>
                            <a:srgbClr val="000000"/>
                          </a:solidFill>
                          <a:effectLst/>
                          <a:latin typeface="Times New Roman" panose="02020603050405020304" pitchFamily="18" charset="0"/>
                          <a:cs typeface="Times New Roman" panose="02020603050405020304" pitchFamily="18" charset="0"/>
                        </a:rPr>
                        <a:t> (Constructor) </a:t>
                      </a:r>
                      <a:endParaRPr lang="en-IN" sz="1600" dirty="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Object (TicTacToe) </a:t>
                      </a:r>
                      <a:endParaRPr lang="en-IN" sz="1600">
                        <a:effectLst/>
                        <a:latin typeface="Times New Roman" panose="02020603050405020304" pitchFamily="18" charset="0"/>
                        <a:cs typeface="Times New Roman" panose="02020603050405020304" pitchFamily="18" charset="0"/>
                      </a:endParaRPr>
                    </a:p>
                  </a:txBody>
                  <a:tcPr anchor="ctr"/>
                </a:tc>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Creates an instance of class</a:t>
                      </a:r>
                      <a:endParaRPr lang="en-US" sz="16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61128597"/>
                  </a:ext>
                </a:extLst>
              </a:tr>
              <a:tr h="370840">
                <a:tc>
                  <a:txBody>
                    <a:bodyPr/>
                    <a:lstStyle/>
                    <a:p>
                      <a:r>
                        <a:rPr lang="en-IN" sz="1400" b="0" i="0" dirty="0" err="1">
                          <a:solidFill>
                            <a:srgbClr val="000000"/>
                          </a:solidFill>
                          <a:effectLst/>
                          <a:latin typeface="Times New Roman" panose="02020603050405020304" pitchFamily="18" charset="0"/>
                          <a:cs typeface="Times New Roman" panose="02020603050405020304" pitchFamily="18" charset="0"/>
                        </a:rPr>
                        <a:t>drawBoard</a:t>
                      </a:r>
                      <a:r>
                        <a:rPr lang="en-IN" sz="1400" b="0" i="0" dirty="0">
                          <a:solidFill>
                            <a:srgbClr val="000000"/>
                          </a:solidFill>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cs typeface="Times New Roman" panose="02020603050405020304" pitchFamily="18" charset="0"/>
                      </a:endParaRPr>
                    </a:p>
                  </a:txBody>
                  <a:tcPr anchor="ctr"/>
                </a:tc>
                <a:tc>
                  <a:txBody>
                    <a:bodyPr/>
                    <a:lstStyle/>
                    <a:p>
                      <a:r>
                        <a:rPr lang="en-IN" sz="1400" b="0" i="0" dirty="0">
                          <a:solidFill>
                            <a:srgbClr val="000000"/>
                          </a:solidFill>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Void </a:t>
                      </a:r>
                      <a:endParaRPr lang="en-IN" sz="1600">
                        <a:effectLst/>
                        <a:latin typeface="Times New Roman" panose="02020603050405020304" pitchFamily="18" charset="0"/>
                        <a:cs typeface="Times New Roman" panose="02020603050405020304" pitchFamily="18" charset="0"/>
                      </a:endParaRPr>
                    </a:p>
                  </a:txBody>
                  <a:tcPr anchor="ctr"/>
                </a:tc>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Draws the Tic Tac Toe Grid</a:t>
                      </a:r>
                      <a:endParaRPr lang="en-US" sz="16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6320088"/>
                  </a:ext>
                </a:extLst>
              </a:tr>
              <a:tr h="370840">
                <a:tc>
                  <a:txBody>
                    <a:bodyPr/>
                    <a:lstStyle/>
                    <a:p>
                      <a:r>
                        <a:rPr lang="en-IN" sz="1400" b="0" i="0" dirty="0">
                          <a:solidFill>
                            <a:srgbClr val="000000"/>
                          </a:solidFill>
                          <a:effectLst/>
                          <a:latin typeface="Times New Roman" panose="02020603050405020304" pitchFamily="18" charset="0"/>
                          <a:cs typeface="Times New Roman" panose="02020603050405020304" pitchFamily="18" charset="0"/>
                        </a:rPr>
                        <a:t>UI </a:t>
                      </a:r>
                      <a:endParaRPr lang="en-IN" sz="1600" dirty="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Void </a:t>
                      </a:r>
                      <a:endParaRPr lang="en-IN" sz="1600">
                        <a:effectLst/>
                        <a:latin typeface="Times New Roman" panose="02020603050405020304" pitchFamily="18" charset="0"/>
                        <a:cs typeface="Times New Roman" panose="02020603050405020304" pitchFamily="18" charset="0"/>
                      </a:endParaRPr>
                    </a:p>
                  </a:txBody>
                  <a:tcPr anchor="ctr"/>
                </a:tc>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Draws Interface for Input and</a:t>
                      </a:r>
                      <a:br>
                        <a:rPr lang="en-US" sz="1400" b="0" i="0" dirty="0">
                          <a:solidFill>
                            <a:srgbClr val="000000"/>
                          </a:solidFill>
                          <a:effectLst/>
                          <a:latin typeface="Times New Roman" panose="02020603050405020304" pitchFamily="18" charset="0"/>
                          <a:cs typeface="Times New Roman" panose="02020603050405020304" pitchFamily="18" charset="0"/>
                        </a:rPr>
                      </a:br>
                      <a:r>
                        <a:rPr lang="en-US" sz="1400" b="0" i="0" dirty="0">
                          <a:solidFill>
                            <a:srgbClr val="000000"/>
                          </a:solidFill>
                          <a:effectLst/>
                          <a:latin typeface="Times New Roman" panose="02020603050405020304" pitchFamily="18" charset="0"/>
                          <a:cs typeface="Times New Roman" panose="02020603050405020304" pitchFamily="18" charset="0"/>
                        </a:rPr>
                        <a:t>Grid</a:t>
                      </a:r>
                      <a:endParaRPr lang="en-US" sz="16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1033269"/>
                  </a:ext>
                </a:extLst>
              </a:tr>
            </a:tbl>
          </a:graphicData>
        </a:graphic>
      </p:graphicFrame>
    </p:spTree>
    <p:extLst>
      <p:ext uri="{BB962C8B-B14F-4D97-AF65-F5344CB8AC3E}">
        <p14:creationId xmlns:p14="http://schemas.microsoft.com/office/powerpoint/2010/main" val="1378140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5" name="Title 4">
            <a:extLst>
              <a:ext uri="{FF2B5EF4-FFF2-40B4-BE49-F238E27FC236}">
                <a16:creationId xmlns:a16="http://schemas.microsoft.com/office/drawing/2014/main" id="{D82FB4B6-210F-7965-F892-63BD92B61457}"/>
              </a:ext>
            </a:extLst>
          </p:cNvPr>
          <p:cNvSpPr>
            <a:spLocks noGrp="1"/>
          </p:cNvSpPr>
          <p:nvPr>
            <p:ph type="title"/>
          </p:nvPr>
        </p:nvSpPr>
        <p:spPr>
          <a:xfrm>
            <a:off x="334812" y="275344"/>
            <a:ext cx="3834000" cy="572700"/>
          </a:xfrm>
        </p:spPr>
        <p:txBody>
          <a:bodyPr/>
          <a:lstStyle/>
          <a:p>
            <a:r>
              <a:rPr lang="en-IN" dirty="0"/>
              <a:t>TIC-TAC-TOE</a:t>
            </a:r>
          </a:p>
        </p:txBody>
      </p:sp>
      <p:sp>
        <p:nvSpPr>
          <p:cNvPr id="6" name="TextBox 5">
            <a:extLst>
              <a:ext uri="{FF2B5EF4-FFF2-40B4-BE49-F238E27FC236}">
                <a16:creationId xmlns:a16="http://schemas.microsoft.com/office/drawing/2014/main" id="{CFEDDBC1-6476-306A-F75E-EA83B5C21CDF}"/>
              </a:ext>
            </a:extLst>
          </p:cNvPr>
          <p:cNvSpPr txBox="1"/>
          <p:nvPr/>
        </p:nvSpPr>
        <p:spPr>
          <a:xfrm>
            <a:off x="334811" y="1057275"/>
            <a:ext cx="4322914" cy="1046440"/>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API :</a:t>
            </a:r>
          </a:p>
          <a:p>
            <a:endParaRPr lang="en-IN" sz="1600" dirty="0">
              <a:latin typeface="Times New Roman" panose="02020603050405020304" pitchFamily="18" charset="0"/>
              <a:cs typeface="Times New Roman" panose="02020603050405020304" pitchFamily="18" charset="0"/>
            </a:endParaRPr>
          </a:p>
          <a:p>
            <a:r>
              <a:rPr lang="en-IN" i="0" dirty="0">
                <a:solidFill>
                  <a:srgbClr val="000000"/>
                </a:solidFill>
                <a:effectLst/>
                <a:latin typeface="Times New Roman" panose="02020603050405020304" pitchFamily="18" charset="0"/>
                <a:cs typeface="Times New Roman" panose="02020603050405020304" pitchFamily="18" charset="0"/>
              </a:rPr>
              <a:t>Methods (Methods for changing the User interface)</a:t>
            </a:r>
            <a:r>
              <a:rPr lang="en-IN" dirty="0">
                <a:latin typeface="Times New Roman" panose="02020603050405020304" pitchFamily="18" charset="0"/>
                <a:cs typeface="Times New Roman" panose="02020603050405020304" pitchFamily="18" charset="0"/>
              </a:rPr>
              <a:t> </a:t>
            </a:r>
            <a:br>
              <a:rPr lang="en-IN" sz="2000" dirty="0"/>
            </a:br>
            <a:endParaRPr lang="en-IN" sz="1600" dirty="0">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F6FD3DB4-BD4F-B8A1-A0A5-E1C115E60C97}"/>
              </a:ext>
            </a:extLst>
          </p:cNvPr>
          <p:cNvGraphicFramePr>
            <a:graphicFrameLocks noGrp="1"/>
          </p:cNvGraphicFramePr>
          <p:nvPr>
            <p:extLst>
              <p:ext uri="{D42A27DB-BD31-4B8C-83A1-F6EECF244321}">
                <p14:modId xmlns:p14="http://schemas.microsoft.com/office/powerpoint/2010/main" val="818498670"/>
              </p:ext>
            </p:extLst>
          </p:nvPr>
        </p:nvGraphicFramePr>
        <p:xfrm>
          <a:off x="438149" y="2239963"/>
          <a:ext cx="8220076" cy="1781968"/>
        </p:xfrm>
        <a:graphic>
          <a:graphicData uri="http://schemas.openxmlformats.org/drawingml/2006/table">
            <a:tbl>
              <a:tblPr firstRow="1" bandRow="1">
                <a:tableStyleId>{75D37AA0-4028-48C0-9888-002B0997FA61}</a:tableStyleId>
              </a:tblPr>
              <a:tblGrid>
                <a:gridCol w="2055019">
                  <a:extLst>
                    <a:ext uri="{9D8B030D-6E8A-4147-A177-3AD203B41FA5}">
                      <a16:colId xmlns:a16="http://schemas.microsoft.com/office/drawing/2014/main" val="326336232"/>
                    </a:ext>
                  </a:extLst>
                </a:gridCol>
                <a:gridCol w="1067979">
                  <a:extLst>
                    <a:ext uri="{9D8B030D-6E8A-4147-A177-3AD203B41FA5}">
                      <a16:colId xmlns:a16="http://schemas.microsoft.com/office/drawing/2014/main" val="2209051101"/>
                    </a:ext>
                  </a:extLst>
                </a:gridCol>
                <a:gridCol w="1796392">
                  <a:extLst>
                    <a:ext uri="{9D8B030D-6E8A-4147-A177-3AD203B41FA5}">
                      <a16:colId xmlns:a16="http://schemas.microsoft.com/office/drawing/2014/main" val="1592310678"/>
                    </a:ext>
                  </a:extLst>
                </a:gridCol>
                <a:gridCol w="3300686">
                  <a:extLst>
                    <a:ext uri="{9D8B030D-6E8A-4147-A177-3AD203B41FA5}">
                      <a16:colId xmlns:a16="http://schemas.microsoft.com/office/drawing/2014/main" val="3896237859"/>
                    </a:ext>
                  </a:extLst>
                </a:gridCol>
              </a:tblGrid>
              <a:tr h="371668">
                <a:tc>
                  <a:txBody>
                    <a:bodyPr/>
                    <a:lstStyle/>
                    <a:p>
                      <a:r>
                        <a:rPr lang="en-IN" sz="1400" b="0" i="0" dirty="0">
                          <a:solidFill>
                            <a:srgbClr val="000000"/>
                          </a:solidFill>
                          <a:effectLst/>
                          <a:latin typeface="Times New Roman" panose="02020603050405020304" pitchFamily="18" charset="0"/>
                          <a:cs typeface="Times New Roman" panose="02020603050405020304" pitchFamily="18" charset="0"/>
                        </a:rPr>
                        <a:t>Name </a:t>
                      </a:r>
                      <a:endParaRPr lang="en-IN" sz="1400" dirty="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Parameters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Return Type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dirty="0">
                          <a:solidFill>
                            <a:srgbClr val="000000"/>
                          </a:solidFill>
                          <a:effectLst/>
                          <a:latin typeface="Times New Roman" panose="02020603050405020304" pitchFamily="18" charset="0"/>
                          <a:cs typeface="Times New Roman" panose="02020603050405020304" pitchFamily="18" charset="0"/>
                        </a:rPr>
                        <a:t>Description</a:t>
                      </a:r>
                      <a:endParaRPr lang="en-IN" sz="14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833152612"/>
                  </a:ext>
                </a:extLst>
              </a:tr>
              <a:tr h="371668">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changeCurrentPlayer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Void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Changes the Current Player and value</a:t>
                      </a:r>
                      <a:endParaRPr lang="en-US" sz="14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61128597"/>
                  </a:ext>
                </a:extLst>
              </a:tr>
              <a:tr h="519316">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setX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Position (int)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Void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Changes Value from blank to X at given</a:t>
                      </a:r>
                      <a:br>
                        <a:rPr lang="en-US" sz="1400" b="0" i="0" dirty="0">
                          <a:solidFill>
                            <a:srgbClr val="000000"/>
                          </a:solidFill>
                          <a:effectLst/>
                          <a:latin typeface="Times New Roman" panose="02020603050405020304" pitchFamily="18" charset="0"/>
                          <a:cs typeface="Times New Roman" panose="02020603050405020304" pitchFamily="18" charset="0"/>
                        </a:rPr>
                      </a:br>
                      <a:r>
                        <a:rPr lang="en-US" sz="1400" b="0" i="0" dirty="0">
                          <a:solidFill>
                            <a:srgbClr val="000000"/>
                          </a:solidFill>
                          <a:effectLst/>
                          <a:latin typeface="Times New Roman" panose="02020603050405020304" pitchFamily="18" charset="0"/>
                          <a:cs typeface="Times New Roman" panose="02020603050405020304" pitchFamily="18" charset="0"/>
                        </a:rPr>
                        <a:t>position</a:t>
                      </a:r>
                      <a:endParaRPr lang="en-US" sz="14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6320088"/>
                  </a:ext>
                </a:extLst>
              </a:tr>
              <a:tr h="519316">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setO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Position (int)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Void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Changes Value from blank to O at given</a:t>
                      </a:r>
                      <a:br>
                        <a:rPr lang="en-US" sz="1400" b="0" i="0" dirty="0">
                          <a:solidFill>
                            <a:srgbClr val="000000"/>
                          </a:solidFill>
                          <a:effectLst/>
                          <a:latin typeface="Times New Roman" panose="02020603050405020304" pitchFamily="18" charset="0"/>
                          <a:cs typeface="Times New Roman" panose="02020603050405020304" pitchFamily="18" charset="0"/>
                        </a:rPr>
                      </a:br>
                      <a:r>
                        <a:rPr lang="en-US" sz="1400" b="0" i="0" dirty="0">
                          <a:solidFill>
                            <a:srgbClr val="000000"/>
                          </a:solidFill>
                          <a:effectLst/>
                          <a:latin typeface="Times New Roman" panose="02020603050405020304" pitchFamily="18" charset="0"/>
                          <a:cs typeface="Times New Roman" panose="02020603050405020304" pitchFamily="18" charset="0"/>
                        </a:rPr>
                        <a:t>position</a:t>
                      </a:r>
                      <a:endParaRPr lang="en-US" sz="14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1033269"/>
                  </a:ext>
                </a:extLst>
              </a:tr>
            </a:tbl>
          </a:graphicData>
        </a:graphic>
      </p:graphicFrame>
    </p:spTree>
    <p:extLst>
      <p:ext uri="{BB962C8B-B14F-4D97-AF65-F5344CB8AC3E}">
        <p14:creationId xmlns:p14="http://schemas.microsoft.com/office/powerpoint/2010/main" val="324096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5" name="Title 4">
            <a:extLst>
              <a:ext uri="{FF2B5EF4-FFF2-40B4-BE49-F238E27FC236}">
                <a16:creationId xmlns:a16="http://schemas.microsoft.com/office/drawing/2014/main" id="{D82FB4B6-210F-7965-F892-63BD92B61457}"/>
              </a:ext>
            </a:extLst>
          </p:cNvPr>
          <p:cNvSpPr>
            <a:spLocks noGrp="1"/>
          </p:cNvSpPr>
          <p:nvPr>
            <p:ph type="title"/>
          </p:nvPr>
        </p:nvSpPr>
        <p:spPr>
          <a:xfrm>
            <a:off x="334812" y="275344"/>
            <a:ext cx="3834000" cy="572700"/>
          </a:xfrm>
        </p:spPr>
        <p:txBody>
          <a:bodyPr/>
          <a:lstStyle/>
          <a:p>
            <a:r>
              <a:rPr lang="en-IN" dirty="0"/>
              <a:t>TIC-TAC-TOE</a:t>
            </a:r>
          </a:p>
        </p:txBody>
      </p:sp>
      <p:sp>
        <p:nvSpPr>
          <p:cNvPr id="6" name="TextBox 5">
            <a:extLst>
              <a:ext uri="{FF2B5EF4-FFF2-40B4-BE49-F238E27FC236}">
                <a16:creationId xmlns:a16="http://schemas.microsoft.com/office/drawing/2014/main" id="{CFEDDBC1-6476-306A-F75E-EA83B5C21CDF}"/>
              </a:ext>
            </a:extLst>
          </p:cNvPr>
          <p:cNvSpPr txBox="1"/>
          <p:nvPr/>
        </p:nvSpPr>
        <p:spPr>
          <a:xfrm>
            <a:off x="334810" y="1057275"/>
            <a:ext cx="5158733" cy="1046440"/>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API :</a:t>
            </a:r>
          </a:p>
          <a:p>
            <a:endParaRPr lang="en-IN" sz="1600" dirty="0">
              <a:latin typeface="Times New Roman" panose="02020603050405020304" pitchFamily="18" charset="0"/>
              <a:cs typeface="Times New Roman" panose="02020603050405020304" pitchFamily="18" charset="0"/>
            </a:endParaRPr>
          </a:p>
          <a:p>
            <a:r>
              <a:rPr lang="en-IN" i="0" dirty="0">
                <a:solidFill>
                  <a:srgbClr val="000000"/>
                </a:solidFill>
                <a:effectLst/>
                <a:latin typeface="Times New Roman" panose="02020603050405020304" pitchFamily="18" charset="0"/>
                <a:cs typeface="Times New Roman" panose="02020603050405020304" pitchFamily="18" charset="0"/>
              </a:rPr>
              <a:t>Methods (Helper Methods for changing the User interface)</a:t>
            </a:r>
            <a:r>
              <a:rPr lang="en-IN" dirty="0">
                <a:latin typeface="Times New Roman" panose="02020603050405020304" pitchFamily="18" charset="0"/>
                <a:cs typeface="Times New Roman" panose="02020603050405020304" pitchFamily="18" charset="0"/>
              </a:rPr>
              <a:t> </a:t>
            </a:r>
            <a:br>
              <a:rPr lang="en-IN" sz="2000" dirty="0"/>
            </a:br>
            <a:endParaRPr lang="en-IN" sz="1600" dirty="0">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F6FD3DB4-BD4F-B8A1-A0A5-E1C115E60C97}"/>
              </a:ext>
            </a:extLst>
          </p:cNvPr>
          <p:cNvGraphicFramePr>
            <a:graphicFrameLocks noGrp="1"/>
          </p:cNvGraphicFramePr>
          <p:nvPr>
            <p:extLst>
              <p:ext uri="{D42A27DB-BD31-4B8C-83A1-F6EECF244321}">
                <p14:modId xmlns:p14="http://schemas.microsoft.com/office/powerpoint/2010/main" val="2667652598"/>
              </p:ext>
            </p:extLst>
          </p:nvPr>
        </p:nvGraphicFramePr>
        <p:xfrm>
          <a:off x="438149" y="2239963"/>
          <a:ext cx="8220076" cy="1928460"/>
        </p:xfrm>
        <a:graphic>
          <a:graphicData uri="http://schemas.openxmlformats.org/drawingml/2006/table">
            <a:tbl>
              <a:tblPr firstRow="1" bandRow="1">
                <a:tableStyleId>{75D37AA0-4028-48C0-9888-002B0997FA61}</a:tableStyleId>
              </a:tblPr>
              <a:tblGrid>
                <a:gridCol w="1704976">
                  <a:extLst>
                    <a:ext uri="{9D8B030D-6E8A-4147-A177-3AD203B41FA5}">
                      <a16:colId xmlns:a16="http://schemas.microsoft.com/office/drawing/2014/main" val="326336232"/>
                    </a:ext>
                  </a:extLst>
                </a:gridCol>
                <a:gridCol w="2235994">
                  <a:extLst>
                    <a:ext uri="{9D8B030D-6E8A-4147-A177-3AD203B41FA5}">
                      <a16:colId xmlns:a16="http://schemas.microsoft.com/office/drawing/2014/main" val="2209051101"/>
                    </a:ext>
                  </a:extLst>
                </a:gridCol>
                <a:gridCol w="1357312">
                  <a:extLst>
                    <a:ext uri="{9D8B030D-6E8A-4147-A177-3AD203B41FA5}">
                      <a16:colId xmlns:a16="http://schemas.microsoft.com/office/drawing/2014/main" val="1592310678"/>
                    </a:ext>
                  </a:extLst>
                </a:gridCol>
                <a:gridCol w="2921794">
                  <a:extLst>
                    <a:ext uri="{9D8B030D-6E8A-4147-A177-3AD203B41FA5}">
                      <a16:colId xmlns:a16="http://schemas.microsoft.com/office/drawing/2014/main" val="3896237859"/>
                    </a:ext>
                  </a:extLst>
                </a:gridCol>
              </a:tblGrid>
              <a:tr h="371668">
                <a:tc>
                  <a:txBody>
                    <a:bodyPr/>
                    <a:lstStyle/>
                    <a:p>
                      <a:r>
                        <a:rPr lang="en-IN" sz="1400" b="0" i="0" dirty="0">
                          <a:solidFill>
                            <a:srgbClr val="000000"/>
                          </a:solidFill>
                          <a:effectLst/>
                          <a:latin typeface="Times New Roman" panose="02020603050405020304" pitchFamily="18" charset="0"/>
                          <a:cs typeface="Times New Roman" panose="02020603050405020304" pitchFamily="18" charset="0"/>
                        </a:rPr>
                        <a:t>Name </a:t>
                      </a:r>
                      <a:endParaRPr lang="en-IN" sz="1400" dirty="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Parameters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Return Type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dirty="0">
                          <a:solidFill>
                            <a:srgbClr val="000000"/>
                          </a:solidFill>
                          <a:effectLst/>
                          <a:latin typeface="Times New Roman" panose="02020603050405020304" pitchFamily="18" charset="0"/>
                          <a:cs typeface="Times New Roman" panose="02020603050405020304" pitchFamily="18" charset="0"/>
                        </a:rPr>
                        <a:t>Description</a:t>
                      </a:r>
                      <a:endParaRPr lang="en-IN" sz="14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833152612"/>
                  </a:ext>
                </a:extLst>
              </a:tr>
              <a:tr h="371668">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currentPlayerSymbol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Position (int)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String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Returns the corresponding value</a:t>
                      </a:r>
                      <a:br>
                        <a:rPr lang="en-US" sz="1400" b="0" i="0" dirty="0">
                          <a:solidFill>
                            <a:srgbClr val="000000"/>
                          </a:solidFill>
                          <a:effectLst/>
                          <a:latin typeface="Times New Roman" panose="02020603050405020304" pitchFamily="18" charset="0"/>
                          <a:cs typeface="Times New Roman" panose="02020603050405020304" pitchFamily="18" charset="0"/>
                        </a:rPr>
                      </a:br>
                      <a:r>
                        <a:rPr lang="en-US" sz="1400" b="0" i="0" dirty="0">
                          <a:solidFill>
                            <a:srgbClr val="000000"/>
                          </a:solidFill>
                          <a:effectLst/>
                          <a:latin typeface="Times New Roman" panose="02020603050405020304" pitchFamily="18" charset="0"/>
                          <a:cs typeface="Times New Roman" panose="02020603050405020304" pitchFamily="18" charset="0"/>
                        </a:rPr>
                        <a:t>at given position</a:t>
                      </a:r>
                      <a:endParaRPr lang="en-US" sz="14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61128597"/>
                  </a:ext>
                </a:extLst>
              </a:tr>
              <a:tr h="519316">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setValue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Position (int), Value (String)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dirty="0">
                          <a:solidFill>
                            <a:srgbClr val="000000"/>
                          </a:solidFill>
                          <a:effectLst/>
                          <a:latin typeface="Times New Roman" panose="02020603050405020304" pitchFamily="18" charset="0"/>
                          <a:cs typeface="Times New Roman" panose="02020603050405020304" pitchFamily="18" charset="0"/>
                        </a:rPr>
                        <a:t>Void </a:t>
                      </a:r>
                      <a:endParaRPr lang="en-IN" sz="1400" dirty="0">
                        <a:effectLst/>
                        <a:latin typeface="Times New Roman" panose="02020603050405020304" pitchFamily="18" charset="0"/>
                        <a:cs typeface="Times New Roman" panose="02020603050405020304" pitchFamily="18" charset="0"/>
                      </a:endParaRPr>
                    </a:p>
                  </a:txBody>
                  <a:tcPr anchor="ctr"/>
                </a:tc>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Sets the given value at given position</a:t>
                      </a:r>
                      <a:endParaRPr lang="en-US" sz="14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6320088"/>
                  </a:ext>
                </a:extLst>
              </a:tr>
              <a:tr h="519316">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remainder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Dividend (int), Divisior (int)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Integer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Returns the Remainder of given</a:t>
                      </a:r>
                      <a:br>
                        <a:rPr lang="en-US" sz="1400" b="0" i="0" dirty="0">
                          <a:solidFill>
                            <a:srgbClr val="000000"/>
                          </a:solidFill>
                          <a:effectLst/>
                          <a:latin typeface="Times New Roman" panose="02020603050405020304" pitchFamily="18" charset="0"/>
                          <a:cs typeface="Times New Roman" panose="02020603050405020304" pitchFamily="18" charset="0"/>
                        </a:rPr>
                      </a:br>
                      <a:r>
                        <a:rPr lang="en-US" sz="1400" b="0" i="0" dirty="0">
                          <a:solidFill>
                            <a:srgbClr val="000000"/>
                          </a:solidFill>
                          <a:effectLst/>
                          <a:latin typeface="Times New Roman" panose="02020603050405020304" pitchFamily="18" charset="0"/>
                          <a:cs typeface="Times New Roman" panose="02020603050405020304" pitchFamily="18" charset="0"/>
                        </a:rPr>
                        <a:t>values</a:t>
                      </a:r>
                      <a:endParaRPr lang="en-US" sz="14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1033269"/>
                  </a:ext>
                </a:extLst>
              </a:tr>
            </a:tbl>
          </a:graphicData>
        </a:graphic>
      </p:graphicFrame>
    </p:spTree>
    <p:extLst>
      <p:ext uri="{BB962C8B-B14F-4D97-AF65-F5344CB8AC3E}">
        <p14:creationId xmlns:p14="http://schemas.microsoft.com/office/powerpoint/2010/main" val="1783437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5" name="Title 4">
            <a:extLst>
              <a:ext uri="{FF2B5EF4-FFF2-40B4-BE49-F238E27FC236}">
                <a16:creationId xmlns:a16="http://schemas.microsoft.com/office/drawing/2014/main" id="{D82FB4B6-210F-7965-F892-63BD92B61457}"/>
              </a:ext>
            </a:extLst>
          </p:cNvPr>
          <p:cNvSpPr>
            <a:spLocks noGrp="1"/>
          </p:cNvSpPr>
          <p:nvPr>
            <p:ph type="title"/>
          </p:nvPr>
        </p:nvSpPr>
        <p:spPr>
          <a:xfrm>
            <a:off x="334812" y="275344"/>
            <a:ext cx="3834000" cy="572700"/>
          </a:xfrm>
        </p:spPr>
        <p:txBody>
          <a:bodyPr/>
          <a:lstStyle/>
          <a:p>
            <a:r>
              <a:rPr lang="en-IN" dirty="0"/>
              <a:t>TIC-TAC-TOE</a:t>
            </a:r>
          </a:p>
        </p:txBody>
      </p:sp>
      <p:sp>
        <p:nvSpPr>
          <p:cNvPr id="6" name="TextBox 5">
            <a:extLst>
              <a:ext uri="{FF2B5EF4-FFF2-40B4-BE49-F238E27FC236}">
                <a16:creationId xmlns:a16="http://schemas.microsoft.com/office/drawing/2014/main" id="{CFEDDBC1-6476-306A-F75E-EA83B5C21CDF}"/>
              </a:ext>
            </a:extLst>
          </p:cNvPr>
          <p:cNvSpPr txBox="1"/>
          <p:nvPr/>
        </p:nvSpPr>
        <p:spPr>
          <a:xfrm>
            <a:off x="334810" y="1057275"/>
            <a:ext cx="5158733" cy="1046440"/>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API :</a:t>
            </a:r>
          </a:p>
          <a:p>
            <a:endParaRPr lang="en-IN" sz="1600"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Logical methods for checking the condition  </a:t>
            </a:r>
            <a:br>
              <a:rPr lang="en-IN" sz="2000" dirty="0"/>
            </a:br>
            <a:endParaRPr lang="en-IN" sz="1600" dirty="0">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F6FD3DB4-BD4F-B8A1-A0A5-E1C115E60C97}"/>
              </a:ext>
            </a:extLst>
          </p:cNvPr>
          <p:cNvGraphicFramePr>
            <a:graphicFrameLocks noGrp="1"/>
          </p:cNvGraphicFramePr>
          <p:nvPr/>
        </p:nvGraphicFramePr>
        <p:xfrm>
          <a:off x="438149" y="2239963"/>
          <a:ext cx="8220076" cy="1928460"/>
        </p:xfrm>
        <a:graphic>
          <a:graphicData uri="http://schemas.openxmlformats.org/drawingml/2006/table">
            <a:tbl>
              <a:tblPr firstRow="1" bandRow="1">
                <a:tableStyleId>{75D37AA0-4028-48C0-9888-002B0997FA61}</a:tableStyleId>
              </a:tblPr>
              <a:tblGrid>
                <a:gridCol w="1704976">
                  <a:extLst>
                    <a:ext uri="{9D8B030D-6E8A-4147-A177-3AD203B41FA5}">
                      <a16:colId xmlns:a16="http://schemas.microsoft.com/office/drawing/2014/main" val="326336232"/>
                    </a:ext>
                  </a:extLst>
                </a:gridCol>
                <a:gridCol w="2235994">
                  <a:extLst>
                    <a:ext uri="{9D8B030D-6E8A-4147-A177-3AD203B41FA5}">
                      <a16:colId xmlns:a16="http://schemas.microsoft.com/office/drawing/2014/main" val="2209051101"/>
                    </a:ext>
                  </a:extLst>
                </a:gridCol>
                <a:gridCol w="1357312">
                  <a:extLst>
                    <a:ext uri="{9D8B030D-6E8A-4147-A177-3AD203B41FA5}">
                      <a16:colId xmlns:a16="http://schemas.microsoft.com/office/drawing/2014/main" val="1592310678"/>
                    </a:ext>
                  </a:extLst>
                </a:gridCol>
                <a:gridCol w="2921794">
                  <a:extLst>
                    <a:ext uri="{9D8B030D-6E8A-4147-A177-3AD203B41FA5}">
                      <a16:colId xmlns:a16="http://schemas.microsoft.com/office/drawing/2014/main" val="3896237859"/>
                    </a:ext>
                  </a:extLst>
                </a:gridCol>
              </a:tblGrid>
              <a:tr h="371668">
                <a:tc>
                  <a:txBody>
                    <a:bodyPr/>
                    <a:lstStyle/>
                    <a:p>
                      <a:r>
                        <a:rPr lang="en-IN" sz="1400" b="0" i="0" dirty="0">
                          <a:solidFill>
                            <a:srgbClr val="000000"/>
                          </a:solidFill>
                          <a:effectLst/>
                          <a:latin typeface="Times New Roman" panose="02020603050405020304" pitchFamily="18" charset="0"/>
                          <a:cs typeface="Times New Roman" panose="02020603050405020304" pitchFamily="18" charset="0"/>
                        </a:rPr>
                        <a:t>Name </a:t>
                      </a:r>
                      <a:endParaRPr lang="en-IN" sz="1400" dirty="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Parameters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Return Type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dirty="0">
                          <a:solidFill>
                            <a:srgbClr val="000000"/>
                          </a:solidFill>
                          <a:effectLst/>
                          <a:latin typeface="Times New Roman" panose="02020603050405020304" pitchFamily="18" charset="0"/>
                          <a:cs typeface="Times New Roman" panose="02020603050405020304" pitchFamily="18" charset="0"/>
                        </a:rPr>
                        <a:t>Description</a:t>
                      </a:r>
                      <a:endParaRPr lang="en-IN" sz="14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833152612"/>
                  </a:ext>
                </a:extLst>
              </a:tr>
              <a:tr h="371668">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currentPlayerSymbol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Position (int)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String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Returns the corresponding value</a:t>
                      </a:r>
                      <a:br>
                        <a:rPr lang="en-US" sz="1400" b="0" i="0" dirty="0">
                          <a:solidFill>
                            <a:srgbClr val="000000"/>
                          </a:solidFill>
                          <a:effectLst/>
                          <a:latin typeface="Times New Roman" panose="02020603050405020304" pitchFamily="18" charset="0"/>
                          <a:cs typeface="Times New Roman" panose="02020603050405020304" pitchFamily="18" charset="0"/>
                        </a:rPr>
                      </a:br>
                      <a:r>
                        <a:rPr lang="en-US" sz="1400" b="0" i="0" dirty="0">
                          <a:solidFill>
                            <a:srgbClr val="000000"/>
                          </a:solidFill>
                          <a:effectLst/>
                          <a:latin typeface="Times New Roman" panose="02020603050405020304" pitchFamily="18" charset="0"/>
                          <a:cs typeface="Times New Roman" panose="02020603050405020304" pitchFamily="18" charset="0"/>
                        </a:rPr>
                        <a:t>at given position</a:t>
                      </a:r>
                      <a:endParaRPr lang="en-US" sz="14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61128597"/>
                  </a:ext>
                </a:extLst>
              </a:tr>
              <a:tr h="519316">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setValue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Position (int), Value (String)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dirty="0">
                          <a:solidFill>
                            <a:srgbClr val="000000"/>
                          </a:solidFill>
                          <a:effectLst/>
                          <a:latin typeface="Times New Roman" panose="02020603050405020304" pitchFamily="18" charset="0"/>
                          <a:cs typeface="Times New Roman" panose="02020603050405020304" pitchFamily="18" charset="0"/>
                        </a:rPr>
                        <a:t>Void </a:t>
                      </a:r>
                      <a:endParaRPr lang="en-IN" sz="1400" dirty="0">
                        <a:effectLst/>
                        <a:latin typeface="Times New Roman" panose="02020603050405020304" pitchFamily="18" charset="0"/>
                        <a:cs typeface="Times New Roman" panose="02020603050405020304" pitchFamily="18" charset="0"/>
                      </a:endParaRPr>
                    </a:p>
                  </a:txBody>
                  <a:tcPr anchor="ctr"/>
                </a:tc>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Sets the given value at given position</a:t>
                      </a:r>
                      <a:endParaRPr lang="en-US" sz="14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6320088"/>
                  </a:ext>
                </a:extLst>
              </a:tr>
              <a:tr h="519316">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remainder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Dividend (int), Divisior (int)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Integer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Returns the Remainder of given</a:t>
                      </a:r>
                      <a:br>
                        <a:rPr lang="en-US" sz="1400" b="0" i="0" dirty="0">
                          <a:solidFill>
                            <a:srgbClr val="000000"/>
                          </a:solidFill>
                          <a:effectLst/>
                          <a:latin typeface="Times New Roman" panose="02020603050405020304" pitchFamily="18" charset="0"/>
                          <a:cs typeface="Times New Roman" panose="02020603050405020304" pitchFamily="18" charset="0"/>
                        </a:rPr>
                      </a:br>
                      <a:r>
                        <a:rPr lang="en-US" sz="1400" b="0" i="0" dirty="0">
                          <a:solidFill>
                            <a:srgbClr val="000000"/>
                          </a:solidFill>
                          <a:effectLst/>
                          <a:latin typeface="Times New Roman" panose="02020603050405020304" pitchFamily="18" charset="0"/>
                          <a:cs typeface="Times New Roman" panose="02020603050405020304" pitchFamily="18" charset="0"/>
                        </a:rPr>
                        <a:t>values</a:t>
                      </a:r>
                      <a:endParaRPr lang="en-US" sz="14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1033269"/>
                  </a:ext>
                </a:extLst>
              </a:tr>
            </a:tbl>
          </a:graphicData>
        </a:graphic>
      </p:graphicFrame>
    </p:spTree>
    <p:extLst>
      <p:ext uri="{BB962C8B-B14F-4D97-AF65-F5344CB8AC3E}">
        <p14:creationId xmlns:p14="http://schemas.microsoft.com/office/powerpoint/2010/main" val="3034111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5" name="Title 4">
            <a:extLst>
              <a:ext uri="{FF2B5EF4-FFF2-40B4-BE49-F238E27FC236}">
                <a16:creationId xmlns:a16="http://schemas.microsoft.com/office/drawing/2014/main" id="{D82FB4B6-210F-7965-F892-63BD92B61457}"/>
              </a:ext>
            </a:extLst>
          </p:cNvPr>
          <p:cNvSpPr>
            <a:spLocks noGrp="1"/>
          </p:cNvSpPr>
          <p:nvPr>
            <p:ph type="title"/>
          </p:nvPr>
        </p:nvSpPr>
        <p:spPr>
          <a:xfrm>
            <a:off x="334812" y="275344"/>
            <a:ext cx="3834000" cy="572700"/>
          </a:xfrm>
        </p:spPr>
        <p:txBody>
          <a:bodyPr/>
          <a:lstStyle/>
          <a:p>
            <a:r>
              <a:rPr lang="en-IN" dirty="0"/>
              <a:t>TIC-TAC-TOE</a:t>
            </a:r>
          </a:p>
        </p:txBody>
      </p:sp>
      <p:sp>
        <p:nvSpPr>
          <p:cNvPr id="6" name="TextBox 5">
            <a:extLst>
              <a:ext uri="{FF2B5EF4-FFF2-40B4-BE49-F238E27FC236}">
                <a16:creationId xmlns:a16="http://schemas.microsoft.com/office/drawing/2014/main" id="{CFEDDBC1-6476-306A-F75E-EA83B5C21CDF}"/>
              </a:ext>
            </a:extLst>
          </p:cNvPr>
          <p:cNvSpPr txBox="1"/>
          <p:nvPr/>
        </p:nvSpPr>
        <p:spPr>
          <a:xfrm>
            <a:off x="334810" y="1057275"/>
            <a:ext cx="5158733" cy="1046440"/>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API :</a:t>
            </a:r>
          </a:p>
          <a:p>
            <a:endParaRPr lang="en-IN" sz="1600"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Logical methods for checking the condition  </a:t>
            </a:r>
            <a:br>
              <a:rPr lang="en-IN" sz="2000" dirty="0"/>
            </a:br>
            <a:endParaRPr lang="en-IN" sz="1600" dirty="0">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F6FD3DB4-BD4F-B8A1-A0A5-E1C115E60C97}"/>
              </a:ext>
            </a:extLst>
          </p:cNvPr>
          <p:cNvGraphicFramePr>
            <a:graphicFrameLocks noGrp="1"/>
          </p:cNvGraphicFramePr>
          <p:nvPr/>
        </p:nvGraphicFramePr>
        <p:xfrm>
          <a:off x="438149" y="2239963"/>
          <a:ext cx="8220076" cy="1928460"/>
        </p:xfrm>
        <a:graphic>
          <a:graphicData uri="http://schemas.openxmlformats.org/drawingml/2006/table">
            <a:tbl>
              <a:tblPr firstRow="1" bandRow="1">
                <a:tableStyleId>{75D37AA0-4028-48C0-9888-002B0997FA61}</a:tableStyleId>
              </a:tblPr>
              <a:tblGrid>
                <a:gridCol w="1704976">
                  <a:extLst>
                    <a:ext uri="{9D8B030D-6E8A-4147-A177-3AD203B41FA5}">
                      <a16:colId xmlns:a16="http://schemas.microsoft.com/office/drawing/2014/main" val="326336232"/>
                    </a:ext>
                  </a:extLst>
                </a:gridCol>
                <a:gridCol w="2235994">
                  <a:extLst>
                    <a:ext uri="{9D8B030D-6E8A-4147-A177-3AD203B41FA5}">
                      <a16:colId xmlns:a16="http://schemas.microsoft.com/office/drawing/2014/main" val="2209051101"/>
                    </a:ext>
                  </a:extLst>
                </a:gridCol>
                <a:gridCol w="1357312">
                  <a:extLst>
                    <a:ext uri="{9D8B030D-6E8A-4147-A177-3AD203B41FA5}">
                      <a16:colId xmlns:a16="http://schemas.microsoft.com/office/drawing/2014/main" val="1592310678"/>
                    </a:ext>
                  </a:extLst>
                </a:gridCol>
                <a:gridCol w="2921794">
                  <a:extLst>
                    <a:ext uri="{9D8B030D-6E8A-4147-A177-3AD203B41FA5}">
                      <a16:colId xmlns:a16="http://schemas.microsoft.com/office/drawing/2014/main" val="3896237859"/>
                    </a:ext>
                  </a:extLst>
                </a:gridCol>
              </a:tblGrid>
              <a:tr h="371668">
                <a:tc>
                  <a:txBody>
                    <a:bodyPr/>
                    <a:lstStyle/>
                    <a:p>
                      <a:r>
                        <a:rPr lang="en-IN" sz="1400" b="0" i="0" dirty="0">
                          <a:solidFill>
                            <a:srgbClr val="000000"/>
                          </a:solidFill>
                          <a:effectLst/>
                          <a:latin typeface="Times New Roman" panose="02020603050405020304" pitchFamily="18" charset="0"/>
                          <a:cs typeface="Times New Roman" panose="02020603050405020304" pitchFamily="18" charset="0"/>
                        </a:rPr>
                        <a:t>Name </a:t>
                      </a:r>
                      <a:endParaRPr lang="en-IN" sz="1400" dirty="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Parameters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Return Type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dirty="0">
                          <a:solidFill>
                            <a:srgbClr val="000000"/>
                          </a:solidFill>
                          <a:effectLst/>
                          <a:latin typeface="Times New Roman" panose="02020603050405020304" pitchFamily="18" charset="0"/>
                          <a:cs typeface="Times New Roman" panose="02020603050405020304" pitchFamily="18" charset="0"/>
                        </a:rPr>
                        <a:t>Description</a:t>
                      </a:r>
                      <a:endParaRPr lang="en-IN" sz="14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833152612"/>
                  </a:ext>
                </a:extLst>
              </a:tr>
              <a:tr h="371668">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currentPlayerSymbol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Position (int)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String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Returns the corresponding value</a:t>
                      </a:r>
                      <a:br>
                        <a:rPr lang="en-US" sz="1400" b="0" i="0" dirty="0">
                          <a:solidFill>
                            <a:srgbClr val="000000"/>
                          </a:solidFill>
                          <a:effectLst/>
                          <a:latin typeface="Times New Roman" panose="02020603050405020304" pitchFamily="18" charset="0"/>
                          <a:cs typeface="Times New Roman" panose="02020603050405020304" pitchFamily="18" charset="0"/>
                        </a:rPr>
                      </a:br>
                      <a:r>
                        <a:rPr lang="en-US" sz="1400" b="0" i="0" dirty="0">
                          <a:solidFill>
                            <a:srgbClr val="000000"/>
                          </a:solidFill>
                          <a:effectLst/>
                          <a:latin typeface="Times New Roman" panose="02020603050405020304" pitchFamily="18" charset="0"/>
                          <a:cs typeface="Times New Roman" panose="02020603050405020304" pitchFamily="18" charset="0"/>
                        </a:rPr>
                        <a:t>at given position</a:t>
                      </a:r>
                      <a:endParaRPr lang="en-US" sz="14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61128597"/>
                  </a:ext>
                </a:extLst>
              </a:tr>
              <a:tr h="519316">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setValue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Position (int), Value (String)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dirty="0">
                          <a:solidFill>
                            <a:srgbClr val="000000"/>
                          </a:solidFill>
                          <a:effectLst/>
                          <a:latin typeface="Times New Roman" panose="02020603050405020304" pitchFamily="18" charset="0"/>
                          <a:cs typeface="Times New Roman" panose="02020603050405020304" pitchFamily="18" charset="0"/>
                        </a:rPr>
                        <a:t>Void </a:t>
                      </a:r>
                      <a:endParaRPr lang="en-IN" sz="1400" dirty="0">
                        <a:effectLst/>
                        <a:latin typeface="Times New Roman" panose="02020603050405020304" pitchFamily="18" charset="0"/>
                        <a:cs typeface="Times New Roman" panose="02020603050405020304" pitchFamily="18" charset="0"/>
                      </a:endParaRPr>
                    </a:p>
                  </a:txBody>
                  <a:tcPr anchor="ctr"/>
                </a:tc>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Sets the given value at given position</a:t>
                      </a:r>
                      <a:endParaRPr lang="en-US" sz="14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6320088"/>
                  </a:ext>
                </a:extLst>
              </a:tr>
              <a:tr h="519316">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remainder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Dividend (int), Divisior (int)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IN" sz="1400" b="0" i="0">
                          <a:solidFill>
                            <a:srgbClr val="000000"/>
                          </a:solidFill>
                          <a:effectLst/>
                          <a:latin typeface="Times New Roman" panose="02020603050405020304" pitchFamily="18" charset="0"/>
                          <a:cs typeface="Times New Roman" panose="02020603050405020304" pitchFamily="18" charset="0"/>
                        </a:rPr>
                        <a:t>Integer </a:t>
                      </a:r>
                      <a:endParaRPr lang="en-IN" sz="1400">
                        <a:effectLst/>
                        <a:latin typeface="Times New Roman" panose="02020603050405020304" pitchFamily="18" charset="0"/>
                        <a:cs typeface="Times New Roman" panose="02020603050405020304" pitchFamily="18" charset="0"/>
                      </a:endParaRPr>
                    </a:p>
                  </a:txBody>
                  <a:tcPr anchor="ctr"/>
                </a:tc>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Returns the Remainder of given</a:t>
                      </a:r>
                      <a:br>
                        <a:rPr lang="en-US" sz="1400" b="0" i="0" dirty="0">
                          <a:solidFill>
                            <a:srgbClr val="000000"/>
                          </a:solidFill>
                          <a:effectLst/>
                          <a:latin typeface="Times New Roman" panose="02020603050405020304" pitchFamily="18" charset="0"/>
                          <a:cs typeface="Times New Roman" panose="02020603050405020304" pitchFamily="18" charset="0"/>
                        </a:rPr>
                      </a:br>
                      <a:r>
                        <a:rPr lang="en-US" sz="1400" b="0" i="0" dirty="0">
                          <a:solidFill>
                            <a:srgbClr val="000000"/>
                          </a:solidFill>
                          <a:effectLst/>
                          <a:latin typeface="Times New Roman" panose="02020603050405020304" pitchFamily="18" charset="0"/>
                          <a:cs typeface="Times New Roman" panose="02020603050405020304" pitchFamily="18" charset="0"/>
                        </a:rPr>
                        <a:t>values</a:t>
                      </a:r>
                      <a:endParaRPr lang="en-US" sz="14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1033269"/>
                  </a:ext>
                </a:extLst>
              </a:tr>
            </a:tbl>
          </a:graphicData>
        </a:graphic>
      </p:graphicFrame>
    </p:spTree>
    <p:extLst>
      <p:ext uri="{BB962C8B-B14F-4D97-AF65-F5344CB8AC3E}">
        <p14:creationId xmlns:p14="http://schemas.microsoft.com/office/powerpoint/2010/main" val="1647855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5" name="Title 4">
            <a:extLst>
              <a:ext uri="{FF2B5EF4-FFF2-40B4-BE49-F238E27FC236}">
                <a16:creationId xmlns:a16="http://schemas.microsoft.com/office/drawing/2014/main" id="{D82FB4B6-210F-7965-F892-63BD92B61457}"/>
              </a:ext>
            </a:extLst>
          </p:cNvPr>
          <p:cNvSpPr>
            <a:spLocks noGrp="1"/>
          </p:cNvSpPr>
          <p:nvPr>
            <p:ph type="title"/>
          </p:nvPr>
        </p:nvSpPr>
        <p:spPr>
          <a:xfrm>
            <a:off x="334811" y="275344"/>
            <a:ext cx="5458769" cy="631912"/>
          </a:xfrm>
        </p:spPr>
        <p:txBody>
          <a:bodyPr/>
          <a:lstStyle/>
          <a:p>
            <a:r>
              <a:rPr lang="en-IN" dirty="0"/>
              <a:t>TIC-TAC-TOE</a:t>
            </a:r>
          </a:p>
        </p:txBody>
      </p:sp>
      <p:sp>
        <p:nvSpPr>
          <p:cNvPr id="12" name="TextBox 11">
            <a:extLst>
              <a:ext uri="{FF2B5EF4-FFF2-40B4-BE49-F238E27FC236}">
                <a16:creationId xmlns:a16="http://schemas.microsoft.com/office/drawing/2014/main" id="{7709F1F1-1383-E4AF-1E17-21D070B5ADE3}"/>
              </a:ext>
            </a:extLst>
          </p:cNvPr>
          <p:cNvSpPr txBox="1"/>
          <p:nvPr/>
        </p:nvSpPr>
        <p:spPr>
          <a:xfrm>
            <a:off x="421007" y="907256"/>
            <a:ext cx="2643188"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JACK CODE :</a:t>
            </a:r>
          </a:p>
        </p:txBody>
      </p:sp>
      <p:pic>
        <p:nvPicPr>
          <p:cNvPr id="4" name="Picture 3">
            <a:extLst>
              <a:ext uri="{FF2B5EF4-FFF2-40B4-BE49-F238E27FC236}">
                <a16:creationId xmlns:a16="http://schemas.microsoft.com/office/drawing/2014/main" id="{12E999F1-7CC2-FC96-48F7-4E710CD1DF0D}"/>
              </a:ext>
            </a:extLst>
          </p:cNvPr>
          <p:cNvPicPr>
            <a:picLocks noChangeAspect="1"/>
          </p:cNvPicPr>
          <p:nvPr/>
        </p:nvPicPr>
        <p:blipFill>
          <a:blip r:embed="rId3"/>
          <a:stretch>
            <a:fillRect/>
          </a:stretch>
        </p:blipFill>
        <p:spPr>
          <a:xfrm>
            <a:off x="2557434" y="217884"/>
            <a:ext cx="2802657" cy="4707731"/>
          </a:xfrm>
          <a:prstGeom prst="rect">
            <a:avLst/>
          </a:prstGeom>
        </p:spPr>
      </p:pic>
      <p:pic>
        <p:nvPicPr>
          <p:cNvPr id="7" name="Picture 6">
            <a:extLst>
              <a:ext uri="{FF2B5EF4-FFF2-40B4-BE49-F238E27FC236}">
                <a16:creationId xmlns:a16="http://schemas.microsoft.com/office/drawing/2014/main" id="{EB83B8EB-438A-A416-A896-1F354A334A78}"/>
              </a:ext>
            </a:extLst>
          </p:cNvPr>
          <p:cNvPicPr>
            <a:picLocks noChangeAspect="1"/>
          </p:cNvPicPr>
          <p:nvPr/>
        </p:nvPicPr>
        <p:blipFill>
          <a:blip r:embed="rId4"/>
          <a:stretch>
            <a:fillRect/>
          </a:stretch>
        </p:blipFill>
        <p:spPr>
          <a:xfrm>
            <a:off x="5712342" y="275344"/>
            <a:ext cx="2850865" cy="4650271"/>
          </a:xfrm>
          <a:prstGeom prst="rect">
            <a:avLst/>
          </a:prstGeom>
        </p:spPr>
      </p:pic>
      <p:cxnSp>
        <p:nvCxnSpPr>
          <p:cNvPr id="10" name="Straight Arrow Connector 9">
            <a:extLst>
              <a:ext uri="{FF2B5EF4-FFF2-40B4-BE49-F238E27FC236}">
                <a16:creationId xmlns:a16="http://schemas.microsoft.com/office/drawing/2014/main" id="{2E8CA8F8-2F58-71CF-5404-72B29E6C3817}"/>
              </a:ext>
            </a:extLst>
          </p:cNvPr>
          <p:cNvCxnSpPr>
            <a:cxnSpLocks/>
          </p:cNvCxnSpPr>
          <p:nvPr/>
        </p:nvCxnSpPr>
        <p:spPr>
          <a:xfrm>
            <a:off x="5310083" y="2571750"/>
            <a:ext cx="5692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5333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8" name="Picture 7">
            <a:extLst>
              <a:ext uri="{FF2B5EF4-FFF2-40B4-BE49-F238E27FC236}">
                <a16:creationId xmlns:a16="http://schemas.microsoft.com/office/drawing/2014/main" id="{F69DB65A-20B8-38D0-2D7D-5831D7CB815F}"/>
              </a:ext>
            </a:extLst>
          </p:cNvPr>
          <p:cNvPicPr>
            <a:picLocks noChangeAspect="1"/>
          </p:cNvPicPr>
          <p:nvPr/>
        </p:nvPicPr>
        <p:blipFill>
          <a:blip r:embed="rId3"/>
          <a:stretch>
            <a:fillRect/>
          </a:stretch>
        </p:blipFill>
        <p:spPr>
          <a:xfrm>
            <a:off x="292894" y="321423"/>
            <a:ext cx="4221956" cy="4500653"/>
          </a:xfrm>
          <a:prstGeom prst="rect">
            <a:avLst/>
          </a:prstGeom>
        </p:spPr>
      </p:pic>
      <p:pic>
        <p:nvPicPr>
          <p:cNvPr id="11" name="Picture 10">
            <a:extLst>
              <a:ext uri="{FF2B5EF4-FFF2-40B4-BE49-F238E27FC236}">
                <a16:creationId xmlns:a16="http://schemas.microsoft.com/office/drawing/2014/main" id="{CED62713-64A5-3F20-EF55-AC5DFA6CB9F7}"/>
              </a:ext>
            </a:extLst>
          </p:cNvPr>
          <p:cNvPicPr>
            <a:picLocks noChangeAspect="1"/>
          </p:cNvPicPr>
          <p:nvPr/>
        </p:nvPicPr>
        <p:blipFill>
          <a:blip r:embed="rId4"/>
          <a:stretch>
            <a:fillRect/>
          </a:stretch>
        </p:blipFill>
        <p:spPr>
          <a:xfrm>
            <a:off x="4975158" y="321423"/>
            <a:ext cx="3875947" cy="4357734"/>
          </a:xfrm>
          <a:prstGeom prst="rect">
            <a:avLst/>
          </a:prstGeom>
        </p:spPr>
      </p:pic>
      <p:cxnSp>
        <p:nvCxnSpPr>
          <p:cNvPr id="14" name="Straight Arrow Connector 13">
            <a:extLst>
              <a:ext uri="{FF2B5EF4-FFF2-40B4-BE49-F238E27FC236}">
                <a16:creationId xmlns:a16="http://schemas.microsoft.com/office/drawing/2014/main" id="{2172D1B8-D46C-E591-6274-C574794E3871}"/>
              </a:ext>
            </a:extLst>
          </p:cNvPr>
          <p:cNvCxnSpPr/>
          <p:nvPr/>
        </p:nvCxnSpPr>
        <p:spPr>
          <a:xfrm>
            <a:off x="4236244" y="2571750"/>
            <a:ext cx="9001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758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1</a:t>
            </a:r>
            <a:endParaRPr b="1"/>
          </a:p>
        </p:txBody>
      </p:sp>
      <p:sp>
        <p:nvSpPr>
          <p:cNvPr id="289" name="Google Shape;289;p38"/>
          <p:cNvSpPr txBox="1">
            <a:spLocks noGrp="1"/>
          </p:cNvSpPr>
          <p:nvPr>
            <p:ph type="title" idx="2"/>
          </p:nvPr>
        </p:nvSpPr>
        <p:spPr>
          <a:xfrm>
            <a:off x="3771900" y="1852325"/>
            <a:ext cx="50039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STRING LIBRARY</a:t>
            </a:r>
            <a:endParaRPr sz="7200" dirty="0"/>
          </a:p>
        </p:txBody>
      </p:sp>
      <p:sp>
        <p:nvSpPr>
          <p:cNvPr id="290" name="Google Shape;290;p38"/>
          <p:cNvSpPr txBox="1">
            <a:spLocks noGrp="1"/>
          </p:cNvSpPr>
          <p:nvPr>
            <p:ph type="subTitle" idx="1"/>
          </p:nvPr>
        </p:nvSpPr>
        <p:spPr>
          <a:xfrm>
            <a:off x="3715400" y="3178969"/>
            <a:ext cx="5307156" cy="196453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b="0" i="0" dirty="0">
                <a:solidFill>
                  <a:srgbClr val="000000"/>
                </a:solidFill>
                <a:effectLst/>
                <a:latin typeface="Times New Roman" panose="02020603050405020304" pitchFamily="18" charset="0"/>
                <a:cs typeface="Times New Roman" panose="02020603050405020304" pitchFamily="18" charset="0"/>
              </a:rPr>
              <a:t>Functions in String library are few of inbuilt function which we have implemented in a fashionable way.</a:t>
            </a:r>
          </a:p>
          <a:p>
            <a:pPr marL="0" lvl="0" indent="0" algn="l" rtl="0">
              <a:spcBef>
                <a:spcPts val="0"/>
              </a:spcBef>
              <a:spcAft>
                <a:spcPts val="0"/>
              </a:spcAft>
              <a:buNone/>
            </a:pPr>
            <a:r>
              <a:rPr lang="en-US" sz="1600" b="0" i="0" dirty="0">
                <a:solidFill>
                  <a:srgbClr val="000000"/>
                </a:solidFill>
                <a:effectLst/>
                <a:latin typeface="Times New Roman" panose="02020603050405020304" pitchFamily="18" charset="0"/>
                <a:cs typeface="Times New Roman" panose="02020603050405020304" pitchFamily="18" charset="0"/>
              </a:rPr>
              <a:t>These function include </a:t>
            </a:r>
            <a:r>
              <a:rPr lang="en-US" sz="1600" b="0" i="1" dirty="0" err="1">
                <a:solidFill>
                  <a:srgbClr val="000000"/>
                </a:solidFill>
                <a:effectLst/>
                <a:latin typeface="Times New Roman" panose="02020603050405020304" pitchFamily="18" charset="0"/>
                <a:cs typeface="Times New Roman" panose="02020603050405020304" pitchFamily="18" charset="0"/>
              </a:rPr>
              <a:t>Strlen</a:t>
            </a:r>
            <a:r>
              <a:rPr lang="en-US" sz="1600" b="0" i="1" dirty="0">
                <a:solidFill>
                  <a:srgbClr val="000000"/>
                </a:solidFill>
                <a:effectLst/>
                <a:latin typeface="Times New Roman" panose="02020603050405020304" pitchFamily="18" charset="0"/>
                <a:cs typeface="Times New Roman" panose="02020603050405020304" pitchFamily="18" charset="0"/>
              </a:rPr>
              <a:t>, </a:t>
            </a:r>
            <a:r>
              <a:rPr lang="en-US" sz="1600" b="0" i="1" dirty="0" err="1">
                <a:solidFill>
                  <a:srgbClr val="000000"/>
                </a:solidFill>
                <a:effectLst/>
                <a:latin typeface="Times New Roman" panose="02020603050405020304" pitchFamily="18" charset="0"/>
                <a:cs typeface="Times New Roman" panose="02020603050405020304" pitchFamily="18" charset="0"/>
              </a:rPr>
              <a:t>Strcmp</a:t>
            </a:r>
            <a:r>
              <a:rPr lang="en-US" sz="1600" b="0" i="1" dirty="0">
                <a:solidFill>
                  <a:srgbClr val="000000"/>
                </a:solidFill>
                <a:effectLst/>
                <a:latin typeface="Times New Roman" panose="02020603050405020304" pitchFamily="18" charset="0"/>
                <a:cs typeface="Times New Roman" panose="02020603050405020304" pitchFamily="18" charset="0"/>
              </a:rPr>
              <a:t>, </a:t>
            </a:r>
            <a:r>
              <a:rPr lang="en-US" sz="1600" b="0" i="1" dirty="0" err="1">
                <a:solidFill>
                  <a:srgbClr val="000000"/>
                </a:solidFill>
                <a:effectLst/>
                <a:latin typeface="Times New Roman" panose="02020603050405020304" pitchFamily="18" charset="0"/>
                <a:cs typeface="Times New Roman" panose="02020603050405020304" pitchFamily="18" charset="0"/>
              </a:rPr>
              <a:t>Strappend</a:t>
            </a:r>
            <a:r>
              <a:rPr lang="en-US" sz="1600" b="0" i="0" dirty="0">
                <a:solidFill>
                  <a:srgbClr val="000000"/>
                </a:solidFill>
                <a:effectLst/>
                <a:latin typeface="Times New Roman" panose="02020603050405020304" pitchFamily="18" charset="0"/>
                <a:cs typeface="Times New Roman" panose="02020603050405020304" pitchFamily="18" charset="0"/>
              </a:rPr>
              <a:t>.</a:t>
            </a:r>
          </a:p>
          <a:p>
            <a:pPr marL="0" lvl="0" indent="0" algn="l" rtl="0">
              <a:spcBef>
                <a:spcPts val="0"/>
              </a:spcBef>
              <a:spcAft>
                <a:spcPts val="0"/>
              </a:spcAft>
              <a:buNone/>
            </a:pPr>
            <a:br>
              <a:rPr lang="en-US" sz="1600" b="0" i="0" dirty="0">
                <a:solidFill>
                  <a:srgbClr val="000000"/>
                </a:solidFill>
                <a:effectLst/>
                <a:latin typeface="Times New Roman" panose="02020603050405020304" pitchFamily="18" charset="0"/>
                <a:cs typeface="Times New Roman" panose="02020603050405020304" pitchFamily="18" charset="0"/>
              </a:rPr>
            </a:br>
            <a:r>
              <a:rPr lang="en-US" sz="1600" b="0" i="0" dirty="0">
                <a:solidFill>
                  <a:srgbClr val="000000"/>
                </a:solidFill>
                <a:effectLst/>
                <a:latin typeface="Times New Roman" panose="02020603050405020304" pitchFamily="18" charset="0"/>
                <a:cs typeface="Times New Roman" panose="02020603050405020304" pitchFamily="18" charset="0"/>
              </a:rPr>
              <a:t>Returns the length of the String, Appends two Strings and returns the merged String, Checks if strings are equal or not respectively.</a:t>
            </a:r>
            <a:r>
              <a:rPr lang="en-US" sz="1600" dirty="0">
                <a:latin typeface="Times New Roman" panose="02020603050405020304" pitchFamily="18" charset="0"/>
                <a:cs typeface="Times New Roman" panose="02020603050405020304" pitchFamily="18" charset="0"/>
              </a:rPr>
              <a:t> </a:t>
            </a:r>
            <a:br>
              <a:rPr lang="en-US" sz="1600" dirty="0">
                <a:latin typeface="Times New Roman" panose="02020603050405020304" pitchFamily="18" charset="0"/>
                <a:cs typeface="Times New Roman" panose="02020603050405020304" pitchFamily="18" charset="0"/>
              </a:rPr>
            </a:br>
            <a:endParaRPr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3" name="Picture 2">
            <a:extLst>
              <a:ext uri="{FF2B5EF4-FFF2-40B4-BE49-F238E27FC236}">
                <a16:creationId xmlns:a16="http://schemas.microsoft.com/office/drawing/2014/main" id="{40E79803-E932-9A8B-6812-1E6FA8033157}"/>
              </a:ext>
            </a:extLst>
          </p:cNvPr>
          <p:cNvPicPr>
            <a:picLocks noChangeAspect="1"/>
          </p:cNvPicPr>
          <p:nvPr/>
        </p:nvPicPr>
        <p:blipFill>
          <a:blip r:embed="rId3"/>
          <a:stretch>
            <a:fillRect/>
          </a:stretch>
        </p:blipFill>
        <p:spPr>
          <a:xfrm>
            <a:off x="217886" y="200026"/>
            <a:ext cx="3625452" cy="4557712"/>
          </a:xfrm>
          <a:prstGeom prst="rect">
            <a:avLst/>
          </a:prstGeom>
        </p:spPr>
      </p:pic>
      <p:pic>
        <p:nvPicPr>
          <p:cNvPr id="5" name="Picture 4">
            <a:extLst>
              <a:ext uri="{FF2B5EF4-FFF2-40B4-BE49-F238E27FC236}">
                <a16:creationId xmlns:a16="http://schemas.microsoft.com/office/drawing/2014/main" id="{0DBF6949-81F7-3BB9-D46B-B5D957D525E8}"/>
              </a:ext>
            </a:extLst>
          </p:cNvPr>
          <p:cNvPicPr>
            <a:picLocks noChangeAspect="1"/>
          </p:cNvPicPr>
          <p:nvPr/>
        </p:nvPicPr>
        <p:blipFill>
          <a:blip r:embed="rId4"/>
          <a:stretch>
            <a:fillRect/>
          </a:stretch>
        </p:blipFill>
        <p:spPr>
          <a:xfrm>
            <a:off x="4234686" y="621506"/>
            <a:ext cx="4746112" cy="3686175"/>
          </a:xfrm>
          <a:prstGeom prst="rect">
            <a:avLst/>
          </a:prstGeom>
        </p:spPr>
      </p:pic>
      <p:cxnSp>
        <p:nvCxnSpPr>
          <p:cNvPr id="7" name="Straight Arrow Connector 6">
            <a:extLst>
              <a:ext uri="{FF2B5EF4-FFF2-40B4-BE49-F238E27FC236}">
                <a16:creationId xmlns:a16="http://schemas.microsoft.com/office/drawing/2014/main" id="{24E6CDB3-15B0-E47B-4053-3E7FE274B6B3}"/>
              </a:ext>
            </a:extLst>
          </p:cNvPr>
          <p:cNvCxnSpPr>
            <a:cxnSpLocks/>
            <a:stCxn id="3" idx="3"/>
          </p:cNvCxnSpPr>
          <p:nvPr/>
        </p:nvCxnSpPr>
        <p:spPr>
          <a:xfrm flipV="1">
            <a:off x="3843338" y="2464593"/>
            <a:ext cx="514350" cy="14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83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8" name="Picture 7">
            <a:extLst>
              <a:ext uri="{FF2B5EF4-FFF2-40B4-BE49-F238E27FC236}">
                <a16:creationId xmlns:a16="http://schemas.microsoft.com/office/drawing/2014/main" id="{F1E81ACE-E500-CEC1-E406-BA3C6435801F}"/>
              </a:ext>
            </a:extLst>
          </p:cNvPr>
          <p:cNvPicPr>
            <a:picLocks noChangeAspect="1"/>
          </p:cNvPicPr>
          <p:nvPr/>
        </p:nvPicPr>
        <p:blipFill>
          <a:blip r:embed="rId3"/>
          <a:stretch>
            <a:fillRect/>
          </a:stretch>
        </p:blipFill>
        <p:spPr>
          <a:xfrm>
            <a:off x="1259898" y="178594"/>
            <a:ext cx="6309229" cy="4786312"/>
          </a:xfrm>
          <a:prstGeom prst="rect">
            <a:avLst/>
          </a:prstGeom>
        </p:spPr>
      </p:pic>
    </p:spTree>
    <p:extLst>
      <p:ext uri="{BB962C8B-B14F-4D97-AF65-F5344CB8AC3E}">
        <p14:creationId xmlns:p14="http://schemas.microsoft.com/office/powerpoint/2010/main" val="1112717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3" name="Picture 2">
            <a:extLst>
              <a:ext uri="{FF2B5EF4-FFF2-40B4-BE49-F238E27FC236}">
                <a16:creationId xmlns:a16="http://schemas.microsoft.com/office/drawing/2014/main" id="{6CBAD93D-D197-9901-1624-ACBBADEC565D}"/>
              </a:ext>
            </a:extLst>
          </p:cNvPr>
          <p:cNvPicPr>
            <a:picLocks noChangeAspect="1"/>
          </p:cNvPicPr>
          <p:nvPr/>
        </p:nvPicPr>
        <p:blipFill>
          <a:blip r:embed="rId3"/>
          <a:stretch>
            <a:fillRect/>
          </a:stretch>
        </p:blipFill>
        <p:spPr>
          <a:xfrm>
            <a:off x="758974" y="250032"/>
            <a:ext cx="7409598" cy="4643436"/>
          </a:xfrm>
          <a:prstGeom prst="rect">
            <a:avLst/>
          </a:prstGeom>
        </p:spPr>
      </p:pic>
    </p:spTree>
    <p:extLst>
      <p:ext uri="{BB962C8B-B14F-4D97-AF65-F5344CB8AC3E}">
        <p14:creationId xmlns:p14="http://schemas.microsoft.com/office/powerpoint/2010/main" val="582598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50"/>
        <p:cNvGrpSpPr/>
        <p:nvPr/>
      </p:nvGrpSpPr>
      <p:grpSpPr>
        <a:xfrm>
          <a:off x="0" y="0"/>
          <a:ext cx="0" cy="0"/>
          <a:chOff x="0" y="0"/>
          <a:chExt cx="0" cy="0"/>
        </a:xfrm>
      </p:grpSpPr>
      <p:sp>
        <p:nvSpPr>
          <p:cNvPr id="4" name="TextBox 3">
            <a:extLst>
              <a:ext uri="{FF2B5EF4-FFF2-40B4-BE49-F238E27FC236}">
                <a16:creationId xmlns:a16="http://schemas.microsoft.com/office/drawing/2014/main" id="{49A6D23A-4C1C-4508-34E0-93782FFCEEF1}"/>
              </a:ext>
            </a:extLst>
          </p:cNvPr>
          <p:cNvSpPr txBox="1"/>
          <p:nvPr/>
        </p:nvSpPr>
        <p:spPr>
          <a:xfrm>
            <a:off x="300038" y="335756"/>
            <a:ext cx="2193131" cy="338554"/>
          </a:xfrm>
          <a:prstGeom prst="rect">
            <a:avLst/>
          </a:prstGeom>
          <a:noFill/>
        </p:spPr>
        <p:txBody>
          <a:bodyPr wrap="square" rtlCol="0">
            <a:spAutoFit/>
          </a:bodyPr>
          <a:lstStyle/>
          <a:p>
            <a:r>
              <a:rPr lang="en-IN" sz="1600" dirty="0" err="1">
                <a:solidFill>
                  <a:schemeClr val="bg1"/>
                </a:solidFill>
                <a:latin typeface="Times New Roman" panose="02020603050405020304" pitchFamily="18" charset="0"/>
                <a:cs typeface="Times New Roman" panose="02020603050405020304" pitchFamily="18" charset="0"/>
              </a:rPr>
              <a:t>Main.JACK</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F78BB95-7745-CD09-43DF-B740E2B6C46C}"/>
              </a:ext>
            </a:extLst>
          </p:cNvPr>
          <p:cNvSpPr txBox="1"/>
          <p:nvPr/>
        </p:nvSpPr>
        <p:spPr>
          <a:xfrm>
            <a:off x="321466" y="728663"/>
            <a:ext cx="5283853" cy="3785652"/>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class Main {</a:t>
            </a:r>
          </a:p>
          <a:p>
            <a:r>
              <a:rPr lang="en-US" sz="1600" dirty="0">
                <a:solidFill>
                  <a:schemeClr val="bg1"/>
                </a:solidFill>
                <a:latin typeface="Times New Roman" panose="02020603050405020304" pitchFamily="18" charset="0"/>
                <a:cs typeface="Times New Roman" panose="02020603050405020304" pitchFamily="18" charset="0"/>
              </a:rPr>
              <a:t>    function void main() {</a:t>
            </a:r>
          </a:p>
          <a:p>
            <a:r>
              <a:rPr lang="en-US" sz="1600" dirty="0">
                <a:solidFill>
                  <a:schemeClr val="bg1"/>
                </a:solidFill>
                <a:latin typeface="Times New Roman" panose="02020603050405020304" pitchFamily="18" charset="0"/>
                <a:cs typeface="Times New Roman" panose="02020603050405020304" pitchFamily="18" charset="0"/>
              </a:rPr>
              <a:t>//calling the method UI by creating a object of class tic tac toe</a:t>
            </a:r>
          </a:p>
          <a:p>
            <a:r>
              <a:rPr lang="en-US" sz="1600" dirty="0">
                <a:solidFill>
                  <a:schemeClr val="bg1"/>
                </a:solidFill>
                <a:latin typeface="Times New Roman" panose="02020603050405020304" pitchFamily="18" charset="0"/>
                <a:cs typeface="Times New Roman" panose="02020603050405020304" pitchFamily="18" charset="0"/>
              </a:rPr>
              <a:t>    }</a:t>
            </a:r>
          </a:p>
          <a:p>
            <a:r>
              <a:rPr lang="en-US" sz="1600" dirty="0">
                <a:solidFill>
                  <a:schemeClr val="bg1"/>
                </a:solidFill>
                <a:latin typeface="Times New Roman" panose="02020603050405020304" pitchFamily="18" charset="0"/>
                <a:cs typeface="Times New Roman" panose="02020603050405020304" pitchFamily="18" charset="0"/>
              </a:rPr>
              <a:t>function String </a:t>
            </a:r>
            <a:r>
              <a:rPr lang="en-US" sz="1600" dirty="0" err="1">
                <a:solidFill>
                  <a:schemeClr val="bg1"/>
                </a:solidFill>
                <a:latin typeface="Times New Roman" panose="02020603050405020304" pitchFamily="18" charset="0"/>
                <a:cs typeface="Times New Roman" panose="02020603050405020304" pitchFamily="18" charset="0"/>
              </a:rPr>
              <a:t>strcmp</a:t>
            </a:r>
            <a:r>
              <a:rPr lang="en-US" sz="1600" dirty="0">
                <a:solidFill>
                  <a:schemeClr val="bg1"/>
                </a:solidFill>
                <a:latin typeface="Times New Roman" panose="02020603050405020304" pitchFamily="18" charset="0"/>
                <a:cs typeface="Times New Roman" panose="02020603050405020304" pitchFamily="18" charset="0"/>
              </a:rPr>
              <a:t>(Argument one, Argument two) {</a:t>
            </a:r>
          </a:p>
          <a:p>
            <a:endParaRPr lang="en-US"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//if strings length are not equal returns false</a:t>
            </a:r>
          </a:p>
          <a:p>
            <a:r>
              <a:rPr lang="en-US" sz="1600" dirty="0">
                <a:solidFill>
                  <a:schemeClr val="bg1"/>
                </a:solidFill>
                <a:latin typeface="Times New Roman" panose="02020603050405020304" pitchFamily="18" charset="0"/>
                <a:cs typeface="Times New Roman" panose="02020603050405020304" pitchFamily="18" charset="0"/>
              </a:rPr>
              <a:t>//stores each character of given string in character Arrays and checks each character at each index</a:t>
            </a:r>
          </a:p>
          <a:p>
            <a:endParaRPr lang="en-US"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//if strings are not equal returns false </a:t>
            </a:r>
          </a:p>
          <a:p>
            <a:endParaRPr lang="en-US"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//if strings are equal returns True</a:t>
            </a:r>
          </a:p>
          <a:p>
            <a:r>
              <a:rPr lang="en-US" sz="1600" dirty="0">
                <a:solidFill>
                  <a:schemeClr val="bg1"/>
                </a:solidFill>
                <a:latin typeface="Times New Roman" panose="02020603050405020304" pitchFamily="18" charset="0"/>
                <a:cs typeface="Times New Roman" panose="02020603050405020304" pitchFamily="18" charset="0"/>
              </a:rPr>
              <a:t>}</a:t>
            </a:r>
          </a:p>
          <a:p>
            <a:r>
              <a:rPr lang="en-US" sz="1600" dirty="0">
                <a:solidFill>
                  <a:schemeClr val="bg1"/>
                </a:solidFill>
                <a:latin typeface="Times New Roman" panose="02020603050405020304" pitchFamily="18" charset="0"/>
                <a:cs typeface="Times New Roman" panose="02020603050405020304" pitchFamily="18" charset="0"/>
              </a:rPr>
              <a:t>}</a:t>
            </a:r>
            <a:endParaRPr lang="en-IN" sz="1600"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B4160AD-F1AC-982E-0B38-FC26373F0ADC}"/>
              </a:ext>
            </a:extLst>
          </p:cNvPr>
          <p:cNvPicPr>
            <a:picLocks noChangeAspect="1"/>
          </p:cNvPicPr>
          <p:nvPr/>
        </p:nvPicPr>
        <p:blipFill>
          <a:blip r:embed="rId3"/>
          <a:stretch>
            <a:fillRect/>
          </a:stretch>
        </p:blipFill>
        <p:spPr>
          <a:xfrm>
            <a:off x="5605319" y="167878"/>
            <a:ext cx="2416979" cy="4807744"/>
          </a:xfrm>
          <a:prstGeom prst="rect">
            <a:avLst/>
          </a:prstGeom>
        </p:spPr>
      </p:pic>
    </p:spTree>
    <p:extLst>
      <p:ext uri="{BB962C8B-B14F-4D97-AF65-F5344CB8AC3E}">
        <p14:creationId xmlns:p14="http://schemas.microsoft.com/office/powerpoint/2010/main" val="4115528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4" name="Title 4">
            <a:extLst>
              <a:ext uri="{FF2B5EF4-FFF2-40B4-BE49-F238E27FC236}">
                <a16:creationId xmlns:a16="http://schemas.microsoft.com/office/drawing/2014/main" id="{E9E8F4A3-7ABC-1330-3849-E38581257360}"/>
              </a:ext>
            </a:extLst>
          </p:cNvPr>
          <p:cNvSpPr>
            <a:spLocks noGrp="1"/>
          </p:cNvSpPr>
          <p:nvPr>
            <p:ph type="title"/>
          </p:nvPr>
        </p:nvSpPr>
        <p:spPr>
          <a:xfrm>
            <a:off x="117758" y="496800"/>
            <a:ext cx="2093120" cy="967669"/>
          </a:xfrm>
        </p:spPr>
        <p:txBody>
          <a:bodyPr/>
          <a:lstStyle/>
          <a:p>
            <a:r>
              <a:rPr lang="en-IN" sz="3600" dirty="0"/>
              <a:t>TIC-TAC-TOE</a:t>
            </a:r>
          </a:p>
        </p:txBody>
      </p:sp>
      <p:sp>
        <p:nvSpPr>
          <p:cNvPr id="5" name="Title 4">
            <a:extLst>
              <a:ext uri="{FF2B5EF4-FFF2-40B4-BE49-F238E27FC236}">
                <a16:creationId xmlns:a16="http://schemas.microsoft.com/office/drawing/2014/main" id="{88DA8D6C-36B2-9CF3-AC8B-1C065DCEE8E1}"/>
              </a:ext>
            </a:extLst>
          </p:cNvPr>
          <p:cNvSpPr txBox="1">
            <a:spLocks/>
          </p:cNvSpPr>
          <p:nvPr/>
        </p:nvSpPr>
        <p:spPr>
          <a:xfrm>
            <a:off x="-142876" y="2843212"/>
            <a:ext cx="2936081" cy="9676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2000"/>
              <a:buFont typeface="Bebas Neue"/>
              <a:buNone/>
              <a:defRPr sz="20000" b="1"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9pPr>
          </a:lstStyle>
          <a:p>
            <a:r>
              <a:rPr lang="en-IN" sz="3600" dirty="0">
                <a:solidFill>
                  <a:schemeClr val="tx1"/>
                </a:solidFill>
              </a:rPr>
              <a:t>OUTPUT</a:t>
            </a:r>
          </a:p>
          <a:p>
            <a:r>
              <a:rPr lang="en-IN" sz="3200" dirty="0">
                <a:solidFill>
                  <a:schemeClr val="tx1"/>
                </a:solidFill>
              </a:rPr>
              <a:t>(player 1 winning)</a:t>
            </a:r>
          </a:p>
        </p:txBody>
      </p:sp>
      <p:sp>
        <p:nvSpPr>
          <p:cNvPr id="2" name="AutoShape 2">
            <a:extLst>
              <a:ext uri="{FF2B5EF4-FFF2-40B4-BE49-F238E27FC236}">
                <a16:creationId xmlns:a16="http://schemas.microsoft.com/office/drawing/2014/main" id="{36112870-1D60-411E-480A-55DEF46DC65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DEC11824-1075-EC39-EFCC-82CB6A3BB928}"/>
              </a:ext>
            </a:extLst>
          </p:cNvPr>
          <p:cNvPicPr>
            <a:picLocks noChangeAspect="1"/>
          </p:cNvPicPr>
          <p:nvPr/>
        </p:nvPicPr>
        <p:blipFill>
          <a:blip r:embed="rId3"/>
          <a:srcRect/>
          <a:stretch/>
        </p:blipFill>
        <p:spPr>
          <a:xfrm>
            <a:off x="2696611" y="253052"/>
            <a:ext cx="6391509" cy="4637395"/>
          </a:xfrm>
          <a:prstGeom prst="rect">
            <a:avLst/>
          </a:prstGeom>
        </p:spPr>
      </p:pic>
    </p:spTree>
    <p:extLst>
      <p:ext uri="{BB962C8B-B14F-4D97-AF65-F5344CB8AC3E}">
        <p14:creationId xmlns:p14="http://schemas.microsoft.com/office/powerpoint/2010/main" val="3413050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4" name="Title 4">
            <a:extLst>
              <a:ext uri="{FF2B5EF4-FFF2-40B4-BE49-F238E27FC236}">
                <a16:creationId xmlns:a16="http://schemas.microsoft.com/office/drawing/2014/main" id="{E9E8F4A3-7ABC-1330-3849-E38581257360}"/>
              </a:ext>
            </a:extLst>
          </p:cNvPr>
          <p:cNvSpPr>
            <a:spLocks noGrp="1"/>
          </p:cNvSpPr>
          <p:nvPr>
            <p:ph type="title"/>
          </p:nvPr>
        </p:nvSpPr>
        <p:spPr>
          <a:xfrm>
            <a:off x="117758" y="496800"/>
            <a:ext cx="2093120" cy="967669"/>
          </a:xfrm>
        </p:spPr>
        <p:txBody>
          <a:bodyPr/>
          <a:lstStyle/>
          <a:p>
            <a:r>
              <a:rPr lang="en-IN" sz="3600" dirty="0"/>
              <a:t>TIC-TAC-TOE</a:t>
            </a:r>
          </a:p>
        </p:txBody>
      </p:sp>
      <p:sp>
        <p:nvSpPr>
          <p:cNvPr id="5" name="Title 4">
            <a:extLst>
              <a:ext uri="{FF2B5EF4-FFF2-40B4-BE49-F238E27FC236}">
                <a16:creationId xmlns:a16="http://schemas.microsoft.com/office/drawing/2014/main" id="{88DA8D6C-36B2-9CF3-AC8B-1C065DCEE8E1}"/>
              </a:ext>
            </a:extLst>
          </p:cNvPr>
          <p:cNvSpPr txBox="1">
            <a:spLocks/>
          </p:cNvSpPr>
          <p:nvPr/>
        </p:nvSpPr>
        <p:spPr>
          <a:xfrm>
            <a:off x="-142876" y="2843212"/>
            <a:ext cx="2936081" cy="9676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2000"/>
              <a:buFont typeface="Bebas Neue"/>
              <a:buNone/>
              <a:defRPr sz="20000" b="1"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9pPr>
          </a:lstStyle>
          <a:p>
            <a:r>
              <a:rPr lang="en-IN" sz="3600" dirty="0">
                <a:solidFill>
                  <a:schemeClr val="tx1"/>
                </a:solidFill>
              </a:rPr>
              <a:t>OUTPUT</a:t>
            </a:r>
          </a:p>
          <a:p>
            <a:r>
              <a:rPr lang="en-IN" sz="3200" dirty="0">
                <a:solidFill>
                  <a:schemeClr val="tx1"/>
                </a:solidFill>
              </a:rPr>
              <a:t>(player 2 winning)</a:t>
            </a:r>
          </a:p>
        </p:txBody>
      </p:sp>
      <p:sp>
        <p:nvSpPr>
          <p:cNvPr id="2" name="AutoShape 2">
            <a:extLst>
              <a:ext uri="{FF2B5EF4-FFF2-40B4-BE49-F238E27FC236}">
                <a16:creationId xmlns:a16="http://schemas.microsoft.com/office/drawing/2014/main" id="{36112870-1D60-411E-480A-55DEF46DC65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DEC11824-1075-EC39-EFCC-82CB6A3BB928}"/>
              </a:ext>
            </a:extLst>
          </p:cNvPr>
          <p:cNvPicPr>
            <a:picLocks noChangeAspect="1"/>
          </p:cNvPicPr>
          <p:nvPr/>
        </p:nvPicPr>
        <p:blipFill>
          <a:blip r:embed="rId3"/>
          <a:srcRect/>
          <a:stretch/>
        </p:blipFill>
        <p:spPr>
          <a:xfrm>
            <a:off x="2696611" y="255269"/>
            <a:ext cx="6391509" cy="4632960"/>
          </a:xfrm>
          <a:prstGeom prst="rect">
            <a:avLst/>
          </a:prstGeom>
        </p:spPr>
      </p:pic>
    </p:spTree>
    <p:extLst>
      <p:ext uri="{BB962C8B-B14F-4D97-AF65-F5344CB8AC3E}">
        <p14:creationId xmlns:p14="http://schemas.microsoft.com/office/powerpoint/2010/main" val="2335008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4" name="Title 4">
            <a:extLst>
              <a:ext uri="{FF2B5EF4-FFF2-40B4-BE49-F238E27FC236}">
                <a16:creationId xmlns:a16="http://schemas.microsoft.com/office/drawing/2014/main" id="{E9E8F4A3-7ABC-1330-3849-E38581257360}"/>
              </a:ext>
            </a:extLst>
          </p:cNvPr>
          <p:cNvSpPr>
            <a:spLocks noGrp="1"/>
          </p:cNvSpPr>
          <p:nvPr>
            <p:ph type="title"/>
          </p:nvPr>
        </p:nvSpPr>
        <p:spPr>
          <a:xfrm>
            <a:off x="117758" y="496800"/>
            <a:ext cx="2093120" cy="967669"/>
          </a:xfrm>
        </p:spPr>
        <p:txBody>
          <a:bodyPr/>
          <a:lstStyle/>
          <a:p>
            <a:r>
              <a:rPr lang="en-IN" sz="3600" dirty="0"/>
              <a:t>TIC-TAC-TOE</a:t>
            </a:r>
          </a:p>
        </p:txBody>
      </p:sp>
      <p:sp>
        <p:nvSpPr>
          <p:cNvPr id="5" name="Title 4">
            <a:extLst>
              <a:ext uri="{FF2B5EF4-FFF2-40B4-BE49-F238E27FC236}">
                <a16:creationId xmlns:a16="http://schemas.microsoft.com/office/drawing/2014/main" id="{88DA8D6C-36B2-9CF3-AC8B-1C065DCEE8E1}"/>
              </a:ext>
            </a:extLst>
          </p:cNvPr>
          <p:cNvSpPr txBox="1">
            <a:spLocks/>
          </p:cNvSpPr>
          <p:nvPr/>
        </p:nvSpPr>
        <p:spPr>
          <a:xfrm>
            <a:off x="-142876" y="2843212"/>
            <a:ext cx="2936081" cy="9676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2000"/>
              <a:buFont typeface="Bebas Neue"/>
              <a:buNone/>
              <a:defRPr sz="20000" b="1"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9pPr>
          </a:lstStyle>
          <a:p>
            <a:r>
              <a:rPr lang="en-IN" sz="3600" dirty="0">
                <a:solidFill>
                  <a:schemeClr val="tx1"/>
                </a:solidFill>
              </a:rPr>
              <a:t>OUTPUT</a:t>
            </a:r>
          </a:p>
          <a:p>
            <a:r>
              <a:rPr lang="en-IN" sz="3200" dirty="0">
                <a:solidFill>
                  <a:schemeClr val="tx1"/>
                </a:solidFill>
              </a:rPr>
              <a:t>(both players draw)</a:t>
            </a:r>
          </a:p>
        </p:txBody>
      </p:sp>
      <p:sp>
        <p:nvSpPr>
          <p:cNvPr id="2" name="AutoShape 2">
            <a:extLst>
              <a:ext uri="{FF2B5EF4-FFF2-40B4-BE49-F238E27FC236}">
                <a16:creationId xmlns:a16="http://schemas.microsoft.com/office/drawing/2014/main" id="{36112870-1D60-411E-480A-55DEF46DC65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DEC11824-1075-EC39-EFCC-82CB6A3BB928}"/>
              </a:ext>
            </a:extLst>
          </p:cNvPr>
          <p:cNvPicPr>
            <a:picLocks noChangeAspect="1"/>
          </p:cNvPicPr>
          <p:nvPr/>
        </p:nvPicPr>
        <p:blipFill>
          <a:blip r:embed="rId3"/>
          <a:srcRect/>
          <a:stretch/>
        </p:blipFill>
        <p:spPr>
          <a:xfrm>
            <a:off x="2703674" y="255269"/>
            <a:ext cx="6377382" cy="4632960"/>
          </a:xfrm>
          <a:prstGeom prst="rect">
            <a:avLst/>
          </a:prstGeom>
        </p:spPr>
      </p:pic>
    </p:spTree>
    <p:extLst>
      <p:ext uri="{BB962C8B-B14F-4D97-AF65-F5344CB8AC3E}">
        <p14:creationId xmlns:p14="http://schemas.microsoft.com/office/powerpoint/2010/main" val="9275846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47" name="TextBox 46">
            <a:extLst>
              <a:ext uri="{FF2B5EF4-FFF2-40B4-BE49-F238E27FC236}">
                <a16:creationId xmlns:a16="http://schemas.microsoft.com/office/drawing/2014/main" id="{B7115523-E766-1527-F48C-AC9ADD005073}"/>
              </a:ext>
            </a:extLst>
          </p:cNvPr>
          <p:cNvSpPr txBox="1"/>
          <p:nvPr/>
        </p:nvSpPr>
        <p:spPr>
          <a:xfrm>
            <a:off x="135732" y="239018"/>
            <a:ext cx="4572000"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Conversion from .jack to .</a:t>
            </a:r>
            <a:r>
              <a:rPr lang="en-IN" sz="1800" b="1" dirty="0" err="1">
                <a:latin typeface="Times New Roman" panose="02020603050405020304" pitchFamily="18" charset="0"/>
                <a:cs typeface="Times New Roman" panose="02020603050405020304" pitchFamily="18" charset="0"/>
              </a:rPr>
              <a:t>vm</a:t>
            </a:r>
            <a:r>
              <a:rPr lang="en-IN" sz="1800" b="1" dirty="0">
                <a:latin typeface="Times New Roman" panose="02020603050405020304" pitchFamily="18" charset="0"/>
                <a:cs typeface="Times New Roman" panose="02020603050405020304" pitchFamily="18" charset="0"/>
              </a:rPr>
              <a:t> files</a:t>
            </a:r>
          </a:p>
        </p:txBody>
      </p:sp>
      <p:sp>
        <p:nvSpPr>
          <p:cNvPr id="49" name="TextBox 48">
            <a:extLst>
              <a:ext uri="{FF2B5EF4-FFF2-40B4-BE49-F238E27FC236}">
                <a16:creationId xmlns:a16="http://schemas.microsoft.com/office/drawing/2014/main" id="{AB9925DC-F187-1516-E2EF-CDA204F402B4}"/>
              </a:ext>
            </a:extLst>
          </p:cNvPr>
          <p:cNvSpPr txBox="1"/>
          <p:nvPr/>
        </p:nvSpPr>
        <p:spPr>
          <a:xfrm>
            <a:off x="135732" y="1420476"/>
            <a:ext cx="7658100" cy="307777"/>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Jack Compiler, converts .jack files to .</a:t>
            </a:r>
            <a:r>
              <a:rPr lang="en-IN" dirty="0" err="1">
                <a:latin typeface="Times New Roman" panose="02020603050405020304" pitchFamily="18" charset="0"/>
                <a:cs typeface="Times New Roman" panose="02020603050405020304" pitchFamily="18" charset="0"/>
              </a:rPr>
              <a:t>vm</a:t>
            </a:r>
            <a:r>
              <a:rPr lang="en-IN" dirty="0">
                <a:latin typeface="Times New Roman" panose="02020603050405020304" pitchFamily="18" charset="0"/>
                <a:cs typeface="Times New Roman" panose="02020603050405020304" pitchFamily="18" charset="0"/>
              </a:rPr>
              <a:t> files. .</a:t>
            </a:r>
            <a:r>
              <a:rPr lang="en-IN" dirty="0" err="1">
                <a:latin typeface="Times New Roman" panose="02020603050405020304" pitchFamily="18" charset="0"/>
                <a:cs typeface="Times New Roman" panose="02020603050405020304" pitchFamily="18" charset="0"/>
              </a:rPr>
              <a:t>vm</a:t>
            </a:r>
            <a:r>
              <a:rPr lang="en-IN" dirty="0">
                <a:latin typeface="Times New Roman" panose="02020603050405020304" pitchFamily="18" charset="0"/>
                <a:cs typeface="Times New Roman" panose="02020603050405020304" pitchFamily="18" charset="0"/>
              </a:rPr>
              <a:t> files are executed by VM Emulator </a:t>
            </a:r>
          </a:p>
        </p:txBody>
      </p:sp>
      <p:pic>
        <p:nvPicPr>
          <p:cNvPr id="23" name="Picture 22">
            <a:extLst>
              <a:ext uri="{FF2B5EF4-FFF2-40B4-BE49-F238E27FC236}">
                <a16:creationId xmlns:a16="http://schemas.microsoft.com/office/drawing/2014/main" id="{BA497BAB-4F63-A4DE-BBB6-47CCD6BCFEC8}"/>
              </a:ext>
            </a:extLst>
          </p:cNvPr>
          <p:cNvPicPr>
            <a:picLocks noChangeAspect="1"/>
          </p:cNvPicPr>
          <p:nvPr/>
        </p:nvPicPr>
        <p:blipFill>
          <a:blip r:embed="rId3"/>
          <a:stretch>
            <a:fillRect/>
          </a:stretch>
        </p:blipFill>
        <p:spPr>
          <a:xfrm>
            <a:off x="257175" y="774362"/>
            <a:ext cx="8207451" cy="480102"/>
          </a:xfrm>
          <a:prstGeom prst="rect">
            <a:avLst/>
          </a:prstGeom>
        </p:spPr>
      </p:pic>
      <p:sp>
        <p:nvSpPr>
          <p:cNvPr id="53" name="TextBox 52">
            <a:extLst>
              <a:ext uri="{FF2B5EF4-FFF2-40B4-BE49-F238E27FC236}">
                <a16:creationId xmlns:a16="http://schemas.microsoft.com/office/drawing/2014/main" id="{89B1A94C-E5BB-2848-B6B4-524B1FC7DE1D}"/>
              </a:ext>
            </a:extLst>
          </p:cNvPr>
          <p:cNvSpPr txBox="1"/>
          <p:nvPr/>
        </p:nvSpPr>
        <p:spPr>
          <a:xfrm>
            <a:off x="135732" y="1881924"/>
            <a:ext cx="4572000"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Conversion from .</a:t>
            </a:r>
            <a:r>
              <a:rPr lang="en-IN" sz="1800" b="1" dirty="0" err="1">
                <a:latin typeface="Times New Roman" panose="02020603050405020304" pitchFamily="18" charset="0"/>
                <a:cs typeface="Times New Roman" panose="02020603050405020304" pitchFamily="18" charset="0"/>
              </a:rPr>
              <a:t>vm</a:t>
            </a:r>
            <a:r>
              <a:rPr lang="en-IN" sz="1800" b="1" dirty="0">
                <a:latin typeface="Times New Roman" panose="02020603050405020304" pitchFamily="18" charset="0"/>
                <a:cs typeface="Times New Roman" panose="02020603050405020304" pitchFamily="18" charset="0"/>
              </a:rPr>
              <a:t> to .</a:t>
            </a:r>
            <a:r>
              <a:rPr lang="en-IN" sz="1800" b="1" dirty="0" err="1">
                <a:latin typeface="Times New Roman" panose="02020603050405020304" pitchFamily="18" charset="0"/>
                <a:cs typeface="Times New Roman" panose="02020603050405020304" pitchFamily="18" charset="0"/>
              </a:rPr>
              <a:t>asm</a:t>
            </a:r>
            <a:r>
              <a:rPr lang="en-IN" sz="1800" b="1" dirty="0">
                <a:latin typeface="Times New Roman" panose="02020603050405020304" pitchFamily="18" charset="0"/>
                <a:cs typeface="Times New Roman" panose="02020603050405020304" pitchFamily="18" charset="0"/>
              </a:rPr>
              <a:t> files</a:t>
            </a:r>
          </a:p>
        </p:txBody>
      </p:sp>
      <p:sp>
        <p:nvSpPr>
          <p:cNvPr id="57" name="TextBox 56">
            <a:extLst>
              <a:ext uri="{FF2B5EF4-FFF2-40B4-BE49-F238E27FC236}">
                <a16:creationId xmlns:a16="http://schemas.microsoft.com/office/drawing/2014/main" id="{58626097-7695-F784-6DFE-5A329A8BBE0D}"/>
              </a:ext>
            </a:extLst>
          </p:cNvPr>
          <p:cNvSpPr txBox="1"/>
          <p:nvPr/>
        </p:nvSpPr>
        <p:spPr>
          <a:xfrm>
            <a:off x="207167" y="3045916"/>
            <a:ext cx="7079457" cy="307777"/>
          </a:xfrm>
          <a:prstGeom prst="rect">
            <a:avLst/>
          </a:prstGeom>
          <a:noFill/>
        </p:spPr>
        <p:txBody>
          <a:bodyPr wrap="square">
            <a:spAutoFit/>
          </a:bodyPr>
          <a:lstStyle/>
          <a:p>
            <a:r>
              <a:rPr lang="en-US" i="1" dirty="0">
                <a:solidFill>
                  <a:srgbClr val="000000"/>
                </a:solidFill>
                <a:effectLst/>
                <a:latin typeface="Times New Roman" panose="02020603050405020304" pitchFamily="18" charset="0"/>
                <a:cs typeface="Times New Roman" panose="02020603050405020304" pitchFamily="18" charset="0"/>
              </a:rPr>
              <a:t>VM Translator </a:t>
            </a:r>
            <a:r>
              <a:rPr lang="en-US" i="0" dirty="0">
                <a:solidFill>
                  <a:srgbClr val="000000"/>
                </a:solidFill>
                <a:effectLst/>
                <a:latin typeface="Times New Roman" panose="02020603050405020304" pitchFamily="18" charset="0"/>
                <a:cs typeface="Times New Roman" panose="02020603050405020304" pitchFamily="18" charset="0"/>
              </a:rPr>
              <a:t>converts </a:t>
            </a:r>
            <a:r>
              <a:rPr lang="en-US" i="1" dirty="0">
                <a:solidFill>
                  <a:srgbClr val="000000"/>
                </a:solidFill>
                <a:effectLst/>
                <a:latin typeface="Times New Roman" panose="02020603050405020304" pitchFamily="18" charset="0"/>
                <a:cs typeface="Times New Roman" panose="02020603050405020304" pitchFamily="18" charset="0"/>
              </a:rPr>
              <a:t>.</a:t>
            </a:r>
            <a:r>
              <a:rPr lang="en-US" i="1" dirty="0" err="1">
                <a:solidFill>
                  <a:srgbClr val="000000"/>
                </a:solidFill>
                <a:effectLst/>
                <a:latin typeface="Times New Roman" panose="02020603050405020304" pitchFamily="18" charset="0"/>
                <a:cs typeface="Times New Roman" panose="02020603050405020304" pitchFamily="18" charset="0"/>
              </a:rPr>
              <a:t>vm</a:t>
            </a:r>
            <a:r>
              <a:rPr lang="en-US" i="1" dirty="0">
                <a:solidFill>
                  <a:srgbClr val="000000"/>
                </a:solidFill>
                <a:effectLst/>
                <a:latin typeface="Times New Roman" panose="02020603050405020304" pitchFamily="18" charset="0"/>
                <a:cs typeface="Times New Roman" panose="02020603050405020304" pitchFamily="18" charset="0"/>
              </a:rPr>
              <a:t> </a:t>
            </a:r>
            <a:r>
              <a:rPr lang="en-US" i="0" dirty="0">
                <a:solidFill>
                  <a:srgbClr val="000000"/>
                </a:solidFill>
                <a:effectLst/>
                <a:latin typeface="Times New Roman" panose="02020603050405020304" pitchFamily="18" charset="0"/>
                <a:cs typeface="Times New Roman" panose="02020603050405020304" pitchFamily="18" charset="0"/>
              </a:rPr>
              <a:t>files to </a:t>
            </a:r>
            <a:r>
              <a:rPr lang="en-US" i="1" dirty="0">
                <a:solidFill>
                  <a:srgbClr val="000000"/>
                </a:solidFill>
                <a:effectLst/>
                <a:latin typeface="Times New Roman" panose="02020603050405020304" pitchFamily="18" charset="0"/>
                <a:cs typeface="Times New Roman" panose="02020603050405020304" pitchFamily="18" charset="0"/>
              </a:rPr>
              <a:t>.</a:t>
            </a:r>
            <a:r>
              <a:rPr lang="en-US" i="1" dirty="0" err="1">
                <a:solidFill>
                  <a:srgbClr val="000000"/>
                </a:solidFill>
                <a:effectLst/>
                <a:latin typeface="Times New Roman" panose="02020603050405020304" pitchFamily="18" charset="0"/>
                <a:cs typeface="Times New Roman" panose="02020603050405020304" pitchFamily="18" charset="0"/>
              </a:rPr>
              <a:t>asm</a:t>
            </a:r>
            <a:r>
              <a:rPr lang="en-US" i="1" dirty="0">
                <a:solidFill>
                  <a:srgbClr val="000000"/>
                </a:solidFill>
                <a:effectLst/>
                <a:latin typeface="Times New Roman" panose="02020603050405020304" pitchFamily="18" charset="0"/>
                <a:cs typeface="Times New Roman" panose="02020603050405020304" pitchFamily="18" charset="0"/>
              </a:rPr>
              <a:t> </a:t>
            </a:r>
            <a:r>
              <a:rPr lang="en-US" i="0" dirty="0">
                <a:solidFill>
                  <a:srgbClr val="000000"/>
                </a:solidFill>
                <a:effectLst/>
                <a:latin typeface="Times New Roman" panose="02020603050405020304" pitchFamily="18" charset="0"/>
                <a:cs typeface="Times New Roman" panose="02020603050405020304" pitchFamily="18" charset="0"/>
              </a:rPr>
              <a:t>files.</a:t>
            </a: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0F87BF64-F1DA-31F5-5150-504174926919}"/>
              </a:ext>
            </a:extLst>
          </p:cNvPr>
          <p:cNvSpPr txBox="1"/>
          <p:nvPr/>
        </p:nvSpPr>
        <p:spPr>
          <a:xfrm>
            <a:off x="135732" y="3502022"/>
            <a:ext cx="4572000" cy="369332"/>
          </a:xfrm>
          <a:prstGeom prst="rect">
            <a:avLst/>
          </a:prstGeom>
          <a:noFill/>
        </p:spPr>
        <p:txBody>
          <a:bodyPr wrap="square">
            <a:spAutoFit/>
          </a:bodyPr>
          <a:lstStyle/>
          <a:p>
            <a:r>
              <a:rPr lang="en-US" sz="1800" b="1" i="0" dirty="0">
                <a:solidFill>
                  <a:srgbClr val="000000"/>
                </a:solidFill>
                <a:effectLst/>
                <a:latin typeface="Times New Roman" panose="02020603050405020304" pitchFamily="18" charset="0"/>
                <a:cs typeface="Times New Roman" panose="02020603050405020304" pitchFamily="18" charset="0"/>
              </a:rPr>
              <a:t>Conversion from </a:t>
            </a:r>
            <a:r>
              <a:rPr lang="en-US" sz="1800" b="1" i="1" dirty="0">
                <a:solidFill>
                  <a:srgbClr val="000000"/>
                </a:solidFill>
                <a:effectLst/>
                <a:latin typeface="Times New Roman" panose="02020603050405020304" pitchFamily="18" charset="0"/>
                <a:cs typeface="Times New Roman" panose="02020603050405020304" pitchFamily="18" charset="0"/>
              </a:rPr>
              <a:t>.</a:t>
            </a:r>
            <a:r>
              <a:rPr lang="en-US" sz="1800" b="1" i="1" dirty="0" err="1">
                <a:solidFill>
                  <a:srgbClr val="000000"/>
                </a:solidFill>
                <a:effectLst/>
                <a:latin typeface="Times New Roman" panose="02020603050405020304" pitchFamily="18" charset="0"/>
                <a:cs typeface="Times New Roman" panose="02020603050405020304" pitchFamily="18" charset="0"/>
              </a:rPr>
              <a:t>asm</a:t>
            </a:r>
            <a:r>
              <a:rPr lang="en-US" sz="1800" b="1" i="1" dirty="0">
                <a:solidFill>
                  <a:srgbClr val="000000"/>
                </a:solidFill>
                <a:effectLst/>
                <a:latin typeface="Times New Roman" panose="02020603050405020304" pitchFamily="18" charset="0"/>
                <a:cs typeface="Times New Roman" panose="02020603050405020304" pitchFamily="18" charset="0"/>
              </a:rPr>
              <a:t> </a:t>
            </a:r>
            <a:r>
              <a:rPr lang="en-US" sz="1800" b="1" i="0" dirty="0">
                <a:solidFill>
                  <a:srgbClr val="000000"/>
                </a:solidFill>
                <a:effectLst/>
                <a:latin typeface="Times New Roman" panose="02020603050405020304" pitchFamily="18" charset="0"/>
                <a:cs typeface="Times New Roman" panose="02020603050405020304" pitchFamily="18" charset="0"/>
              </a:rPr>
              <a:t>to </a:t>
            </a:r>
            <a:r>
              <a:rPr lang="en-US" sz="1800" b="1" i="1" dirty="0">
                <a:solidFill>
                  <a:srgbClr val="000000"/>
                </a:solidFill>
                <a:effectLst/>
                <a:latin typeface="Times New Roman" panose="02020603050405020304" pitchFamily="18" charset="0"/>
                <a:cs typeface="Times New Roman" panose="02020603050405020304" pitchFamily="18" charset="0"/>
              </a:rPr>
              <a:t>.hack </a:t>
            </a:r>
            <a:r>
              <a:rPr lang="en-US" sz="1800" b="1" i="0" dirty="0">
                <a:solidFill>
                  <a:srgbClr val="000000"/>
                </a:solidFill>
                <a:effectLst/>
                <a:latin typeface="Times New Roman" panose="02020603050405020304" pitchFamily="18" charset="0"/>
                <a:cs typeface="Times New Roman" panose="02020603050405020304" pitchFamily="18" charset="0"/>
              </a:rPr>
              <a:t>files</a:t>
            </a:r>
            <a:r>
              <a:rPr lang="en-US" sz="1800" b="1" dirty="0">
                <a:latin typeface="Times New Roman" panose="02020603050405020304" pitchFamily="18" charset="0"/>
                <a:cs typeface="Times New Roman" panose="02020603050405020304" pitchFamily="18" charset="0"/>
              </a:rPr>
              <a:t> </a:t>
            </a:r>
            <a:endParaRPr lang="en-IN" sz="1800" b="1" dirty="0">
              <a:latin typeface="Times New Roman" panose="02020603050405020304" pitchFamily="18" charset="0"/>
              <a:cs typeface="Times New Roman" panose="02020603050405020304" pitchFamily="18" charset="0"/>
            </a:endParaRPr>
          </a:p>
        </p:txBody>
      </p:sp>
      <p:pic>
        <p:nvPicPr>
          <p:cNvPr id="30" name="Picture 29">
            <a:extLst>
              <a:ext uri="{FF2B5EF4-FFF2-40B4-BE49-F238E27FC236}">
                <a16:creationId xmlns:a16="http://schemas.microsoft.com/office/drawing/2014/main" id="{6FD9EFFB-DBBD-6585-52F2-3943609D368E}"/>
              </a:ext>
            </a:extLst>
          </p:cNvPr>
          <p:cNvPicPr>
            <a:picLocks noChangeAspect="1"/>
          </p:cNvPicPr>
          <p:nvPr/>
        </p:nvPicPr>
        <p:blipFill>
          <a:blip r:embed="rId4"/>
          <a:stretch>
            <a:fillRect/>
          </a:stretch>
        </p:blipFill>
        <p:spPr>
          <a:xfrm>
            <a:off x="250032" y="2423063"/>
            <a:ext cx="7422356" cy="386833"/>
          </a:xfrm>
          <a:prstGeom prst="rect">
            <a:avLst/>
          </a:prstGeom>
        </p:spPr>
      </p:pic>
      <p:pic>
        <p:nvPicPr>
          <p:cNvPr id="32" name="Picture 31">
            <a:extLst>
              <a:ext uri="{FF2B5EF4-FFF2-40B4-BE49-F238E27FC236}">
                <a16:creationId xmlns:a16="http://schemas.microsoft.com/office/drawing/2014/main" id="{8A0C1FC4-BE70-7AC8-E9BC-FA2B4CB4F913}"/>
              </a:ext>
            </a:extLst>
          </p:cNvPr>
          <p:cNvPicPr>
            <a:picLocks noChangeAspect="1"/>
          </p:cNvPicPr>
          <p:nvPr/>
        </p:nvPicPr>
        <p:blipFill>
          <a:blip r:embed="rId5"/>
          <a:stretch>
            <a:fillRect/>
          </a:stretch>
        </p:blipFill>
        <p:spPr>
          <a:xfrm>
            <a:off x="207167" y="3995495"/>
            <a:ext cx="5193508" cy="375972"/>
          </a:xfrm>
          <a:prstGeom prst="rect">
            <a:avLst/>
          </a:prstGeom>
        </p:spPr>
      </p:pic>
      <p:sp>
        <p:nvSpPr>
          <p:cNvPr id="65" name="TextBox 64">
            <a:extLst>
              <a:ext uri="{FF2B5EF4-FFF2-40B4-BE49-F238E27FC236}">
                <a16:creationId xmlns:a16="http://schemas.microsoft.com/office/drawing/2014/main" id="{C12DC0D7-BBFD-F25C-21C2-97F3463E8852}"/>
              </a:ext>
            </a:extLst>
          </p:cNvPr>
          <p:cNvSpPr txBox="1"/>
          <p:nvPr/>
        </p:nvSpPr>
        <p:spPr>
          <a:xfrm>
            <a:off x="207167" y="4517040"/>
            <a:ext cx="4572000" cy="307777"/>
          </a:xfrm>
          <a:prstGeom prst="rect">
            <a:avLst/>
          </a:prstGeom>
          <a:noFill/>
        </p:spPr>
        <p:txBody>
          <a:bodyPr wrap="square">
            <a:spAutoFit/>
          </a:bodyPr>
          <a:lstStyle/>
          <a:p>
            <a:r>
              <a:rPr lang="en-IN" sz="1400" b="0" i="1" dirty="0">
                <a:solidFill>
                  <a:srgbClr val="000000"/>
                </a:solidFill>
                <a:effectLst/>
                <a:latin typeface="Times New Roman" panose="02020603050405020304" pitchFamily="18" charset="0"/>
                <a:cs typeface="Times New Roman" panose="02020603050405020304" pitchFamily="18" charset="0"/>
              </a:rPr>
              <a:t>Assembler </a:t>
            </a:r>
            <a:r>
              <a:rPr lang="en-IN" sz="1400" b="0" i="0" dirty="0">
                <a:solidFill>
                  <a:srgbClr val="000000"/>
                </a:solidFill>
                <a:effectLst/>
                <a:latin typeface="Times New Roman" panose="02020603050405020304" pitchFamily="18" charset="0"/>
                <a:cs typeface="Times New Roman" panose="02020603050405020304" pitchFamily="18" charset="0"/>
              </a:rPr>
              <a:t>converts </a:t>
            </a:r>
            <a:r>
              <a:rPr lang="en-IN" sz="1400" b="0" i="1" dirty="0">
                <a:solidFill>
                  <a:srgbClr val="000000"/>
                </a:solidFill>
                <a:effectLst/>
                <a:latin typeface="Times New Roman" panose="02020603050405020304" pitchFamily="18" charset="0"/>
                <a:cs typeface="Times New Roman" panose="02020603050405020304" pitchFamily="18" charset="0"/>
              </a:rPr>
              <a:t>.</a:t>
            </a:r>
            <a:r>
              <a:rPr lang="en-IN" sz="1400" b="0" i="1" dirty="0" err="1">
                <a:solidFill>
                  <a:srgbClr val="000000"/>
                </a:solidFill>
                <a:effectLst/>
                <a:latin typeface="Times New Roman" panose="02020603050405020304" pitchFamily="18" charset="0"/>
                <a:cs typeface="Times New Roman" panose="02020603050405020304" pitchFamily="18" charset="0"/>
              </a:rPr>
              <a:t>asm</a:t>
            </a:r>
            <a:r>
              <a:rPr lang="en-IN" sz="1400" b="0" i="1" dirty="0">
                <a:solidFill>
                  <a:srgbClr val="000000"/>
                </a:solidFill>
                <a:effectLst/>
                <a:latin typeface="Times New Roman" panose="02020603050405020304" pitchFamily="18" charset="0"/>
                <a:cs typeface="Times New Roman" panose="02020603050405020304" pitchFamily="18" charset="0"/>
              </a:rPr>
              <a:t> </a:t>
            </a:r>
            <a:r>
              <a:rPr lang="en-IN" sz="1400" b="0" i="0" dirty="0">
                <a:solidFill>
                  <a:srgbClr val="000000"/>
                </a:solidFill>
                <a:effectLst/>
                <a:latin typeface="Times New Roman" panose="02020603050405020304" pitchFamily="18" charset="0"/>
                <a:cs typeface="Times New Roman" panose="02020603050405020304" pitchFamily="18" charset="0"/>
              </a:rPr>
              <a:t>files to </a:t>
            </a:r>
            <a:r>
              <a:rPr lang="en-IN" sz="1400" b="0" i="1" dirty="0">
                <a:solidFill>
                  <a:srgbClr val="000000"/>
                </a:solidFill>
                <a:effectLst/>
                <a:latin typeface="Times New Roman" panose="02020603050405020304" pitchFamily="18" charset="0"/>
                <a:cs typeface="Times New Roman" panose="02020603050405020304" pitchFamily="18" charset="0"/>
              </a:rPr>
              <a:t>.hack </a:t>
            </a:r>
            <a:r>
              <a:rPr lang="en-IN" sz="1400" b="0" i="0" dirty="0">
                <a:solidFill>
                  <a:srgbClr val="000000"/>
                </a:solidFill>
                <a:effectLst/>
                <a:latin typeface="Times New Roman" panose="02020603050405020304" pitchFamily="18" charset="0"/>
                <a:cs typeface="Times New Roman" panose="02020603050405020304" pitchFamily="18" charset="0"/>
              </a:rPr>
              <a:t>files</a:t>
            </a:r>
            <a:r>
              <a:rPr lang="en-IN" dirty="0">
                <a:latin typeface="Times New Roman" panose="02020603050405020304" pitchFamily="18" charset="0"/>
                <a:cs typeface="Times New Roman" panose="02020603050405020304" pitchFamily="18" charset="0"/>
              </a:rPr>
              <a:t> </a:t>
            </a:r>
          </a:p>
        </p:txBody>
      </p:sp>
      <p:pic>
        <p:nvPicPr>
          <p:cNvPr id="35" name="Picture 34">
            <a:extLst>
              <a:ext uri="{FF2B5EF4-FFF2-40B4-BE49-F238E27FC236}">
                <a16:creationId xmlns:a16="http://schemas.microsoft.com/office/drawing/2014/main" id="{9F4C83FE-9D3C-DAC1-46F2-BE2BE9284F2C}"/>
              </a:ext>
            </a:extLst>
          </p:cNvPr>
          <p:cNvPicPr>
            <a:picLocks noChangeAspect="1"/>
          </p:cNvPicPr>
          <p:nvPr/>
        </p:nvPicPr>
        <p:blipFill>
          <a:blip r:embed="rId6"/>
          <a:stretch>
            <a:fillRect/>
          </a:stretch>
        </p:blipFill>
        <p:spPr>
          <a:xfrm>
            <a:off x="3659927" y="4513156"/>
            <a:ext cx="4804699" cy="29276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 name="TextBox 2">
            <a:extLst>
              <a:ext uri="{FF2B5EF4-FFF2-40B4-BE49-F238E27FC236}">
                <a16:creationId xmlns:a16="http://schemas.microsoft.com/office/drawing/2014/main" id="{A26C6E1F-0C0D-A713-F3F1-6C9D7FAF5B00}"/>
              </a:ext>
            </a:extLst>
          </p:cNvPr>
          <p:cNvSpPr txBox="1"/>
          <p:nvPr/>
        </p:nvSpPr>
        <p:spPr>
          <a:xfrm>
            <a:off x="3214688" y="1638062"/>
            <a:ext cx="5929312" cy="2308324"/>
          </a:xfrm>
          <a:prstGeom prst="rect">
            <a:avLst/>
          </a:prstGeom>
          <a:noFill/>
        </p:spPr>
        <p:txBody>
          <a:bodyPr wrap="square">
            <a:spAutoFit/>
          </a:bodyPr>
          <a:lstStyle/>
          <a:p>
            <a:r>
              <a:rPr lang="en-US" sz="2400" b="1" i="0" dirty="0">
                <a:solidFill>
                  <a:schemeClr val="bg1"/>
                </a:solidFill>
                <a:effectLst/>
                <a:latin typeface="Bebas Neue" panose="020B0606020202050201" pitchFamily="34" charset="0"/>
              </a:rPr>
              <a:t>Write your own general purpose assembler to convert the assembly program into 16 bit machine codes also use the Nand2tetris assembler for conversion. (Your own assembler should be developed by you and is different from the assembler tool supplied along with the book)</a:t>
            </a:r>
            <a:r>
              <a:rPr lang="en-US" sz="2400" dirty="0">
                <a:solidFill>
                  <a:schemeClr val="bg1"/>
                </a:solidFill>
                <a:latin typeface="Bebas Neue" panose="020B0606020202050201" pitchFamily="34" charset="0"/>
              </a:rPr>
              <a:t> </a:t>
            </a:r>
            <a:br>
              <a:rPr lang="en-US" sz="2400" dirty="0">
                <a:solidFill>
                  <a:schemeClr val="bg1"/>
                </a:solidFill>
                <a:latin typeface="Bebas Neue" panose="020B0606020202050201" pitchFamily="34" charset="0"/>
              </a:rPr>
            </a:br>
            <a:endParaRPr lang="en-IN" sz="2400" b="1" dirty="0">
              <a:solidFill>
                <a:schemeClr val="bg1"/>
              </a:solidFill>
              <a:latin typeface="Bebas Neue" panose="020B0606020202050201"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8431FDCC-3324-4ECF-00C0-DF23137D94A1}"/>
              </a:ext>
            </a:extLst>
          </p:cNvPr>
          <p:cNvSpPr txBox="1"/>
          <p:nvPr/>
        </p:nvSpPr>
        <p:spPr>
          <a:xfrm>
            <a:off x="235743" y="1993583"/>
            <a:ext cx="3393281" cy="1323439"/>
          </a:xfrm>
          <a:prstGeom prst="rect">
            <a:avLst/>
          </a:prstGeom>
          <a:noFill/>
        </p:spPr>
        <p:txBody>
          <a:bodyPr wrap="square" rtlCol="0">
            <a:spAutoFit/>
          </a:bodyPr>
          <a:lstStyle/>
          <a:p>
            <a:r>
              <a:rPr lang="en-IN" sz="8000" dirty="0">
                <a:latin typeface="Bebas Neue" panose="020B0606020202050201" pitchFamily="34" charset="0"/>
              </a:rPr>
              <a:t>PART-2</a:t>
            </a:r>
          </a:p>
        </p:txBody>
      </p:sp>
      <p:sp>
        <p:nvSpPr>
          <p:cNvPr id="5" name="TextBox 4">
            <a:extLst>
              <a:ext uri="{FF2B5EF4-FFF2-40B4-BE49-F238E27FC236}">
                <a16:creationId xmlns:a16="http://schemas.microsoft.com/office/drawing/2014/main" id="{568D73C3-D028-23E6-81CA-BD46ABEC9C37}"/>
              </a:ext>
            </a:extLst>
          </p:cNvPr>
          <p:cNvSpPr txBox="1"/>
          <p:nvPr/>
        </p:nvSpPr>
        <p:spPr>
          <a:xfrm>
            <a:off x="235742" y="4044940"/>
            <a:ext cx="7829551" cy="830997"/>
          </a:xfrm>
          <a:prstGeom prst="rect">
            <a:avLst/>
          </a:prstGeom>
          <a:noFill/>
        </p:spPr>
        <p:txBody>
          <a:bodyPr wrap="square">
            <a:spAutoFit/>
          </a:bodyPr>
          <a:lstStyle/>
          <a:p>
            <a:r>
              <a:rPr lang="en-US" sz="1600" b="0" i="0" dirty="0">
                <a:solidFill>
                  <a:schemeClr val="tx1"/>
                </a:solidFill>
                <a:effectLst/>
                <a:latin typeface="Times New Roman" panose="02020603050405020304" pitchFamily="18" charset="0"/>
                <a:cs typeface="Times New Roman" panose="02020603050405020304" pitchFamily="18" charset="0"/>
              </a:rPr>
              <a:t>All </a:t>
            </a:r>
            <a:r>
              <a:rPr lang="en-US" sz="1600" b="0" i="1" dirty="0">
                <a:solidFill>
                  <a:schemeClr val="tx1"/>
                </a:solidFill>
                <a:effectLst/>
                <a:latin typeface="Times New Roman" panose="02020603050405020304" pitchFamily="18" charset="0"/>
                <a:cs typeface="Times New Roman" panose="02020603050405020304" pitchFamily="18" charset="0"/>
              </a:rPr>
              <a:t>.</a:t>
            </a:r>
            <a:r>
              <a:rPr lang="en-US" sz="1600" b="0" i="1" dirty="0" err="1">
                <a:solidFill>
                  <a:schemeClr val="tx1"/>
                </a:solidFill>
                <a:effectLst/>
                <a:latin typeface="Times New Roman" panose="02020603050405020304" pitchFamily="18" charset="0"/>
                <a:cs typeface="Times New Roman" panose="02020603050405020304" pitchFamily="18" charset="0"/>
              </a:rPr>
              <a:t>asm</a:t>
            </a:r>
            <a:r>
              <a:rPr lang="en-US" sz="1600" b="0" i="1" dirty="0">
                <a:solidFill>
                  <a:schemeClr val="tx1"/>
                </a:solidFill>
                <a:effectLst/>
                <a:latin typeface="Times New Roman" panose="02020603050405020304" pitchFamily="18" charset="0"/>
                <a:cs typeface="Times New Roman" panose="02020603050405020304" pitchFamily="18" charset="0"/>
              </a:rPr>
              <a:t> </a:t>
            </a:r>
            <a:r>
              <a:rPr lang="en-US" sz="1600" b="0" i="0" dirty="0">
                <a:solidFill>
                  <a:schemeClr val="tx1"/>
                </a:solidFill>
                <a:effectLst/>
                <a:latin typeface="Times New Roman" panose="02020603050405020304" pitchFamily="18" charset="0"/>
                <a:cs typeface="Times New Roman" panose="02020603050405020304" pitchFamily="18" charset="0"/>
              </a:rPr>
              <a:t>files are converted to </a:t>
            </a:r>
            <a:r>
              <a:rPr lang="en-US" sz="1600" b="0" i="1" dirty="0">
                <a:solidFill>
                  <a:schemeClr val="tx1"/>
                </a:solidFill>
                <a:effectLst/>
                <a:latin typeface="Times New Roman" panose="02020603050405020304" pitchFamily="18" charset="0"/>
                <a:cs typeface="Times New Roman" panose="02020603050405020304" pitchFamily="18" charset="0"/>
              </a:rPr>
              <a:t>.hack </a:t>
            </a:r>
            <a:r>
              <a:rPr lang="en-US" sz="1600" b="0" i="0" dirty="0">
                <a:solidFill>
                  <a:schemeClr val="tx1"/>
                </a:solidFill>
                <a:effectLst/>
                <a:latin typeface="Times New Roman" panose="02020603050405020304" pitchFamily="18" charset="0"/>
                <a:cs typeface="Times New Roman" panose="02020603050405020304" pitchFamily="18" charset="0"/>
              </a:rPr>
              <a:t>files and their comparisons are successful.</a:t>
            </a:r>
            <a:br>
              <a:rPr lang="en-US" sz="1600" b="0" i="0" dirty="0">
                <a:solidFill>
                  <a:schemeClr val="tx1"/>
                </a:solidFill>
                <a:effectLst/>
                <a:latin typeface="Times New Roman" panose="02020603050405020304" pitchFamily="18" charset="0"/>
                <a:cs typeface="Times New Roman" panose="02020603050405020304" pitchFamily="18" charset="0"/>
              </a:rPr>
            </a:br>
            <a:r>
              <a:rPr lang="en-US" sz="1600" b="0" i="0" dirty="0">
                <a:solidFill>
                  <a:schemeClr val="tx1"/>
                </a:solidFill>
                <a:effectLst/>
                <a:latin typeface="Times New Roman" panose="02020603050405020304" pitchFamily="18" charset="0"/>
                <a:cs typeface="Times New Roman" panose="02020603050405020304" pitchFamily="18" charset="0"/>
              </a:rPr>
              <a:t>Some of the outputs while comparing are shown</a:t>
            </a:r>
            <a:r>
              <a:rPr lang="en-US" sz="1600" dirty="0">
                <a:solidFill>
                  <a:schemeClr val="tx1"/>
                </a:solidFill>
                <a:latin typeface="Times New Roman" panose="02020603050405020304" pitchFamily="18" charset="0"/>
                <a:cs typeface="Times New Roman" panose="02020603050405020304" pitchFamily="18" charset="0"/>
              </a:rPr>
              <a:t> </a:t>
            </a:r>
            <a:br>
              <a:rPr lang="en-US" sz="1600" dirty="0">
                <a:solidFill>
                  <a:schemeClr val="tx1"/>
                </a:solidFill>
                <a:latin typeface="Times New Roman" panose="02020603050405020304" pitchFamily="18" charset="0"/>
                <a:cs typeface="Times New Roman" panose="02020603050405020304" pitchFamily="18" charset="0"/>
              </a:rPr>
            </a:br>
            <a:endParaRPr lang="en-IN"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43580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4" name="Title 4">
            <a:extLst>
              <a:ext uri="{FF2B5EF4-FFF2-40B4-BE49-F238E27FC236}">
                <a16:creationId xmlns:a16="http://schemas.microsoft.com/office/drawing/2014/main" id="{E9E8F4A3-7ABC-1330-3849-E38581257360}"/>
              </a:ext>
            </a:extLst>
          </p:cNvPr>
          <p:cNvSpPr>
            <a:spLocks noGrp="1"/>
          </p:cNvSpPr>
          <p:nvPr>
            <p:ph type="title"/>
          </p:nvPr>
        </p:nvSpPr>
        <p:spPr>
          <a:xfrm>
            <a:off x="117758" y="496800"/>
            <a:ext cx="2093120" cy="967669"/>
          </a:xfrm>
        </p:spPr>
        <p:txBody>
          <a:bodyPr/>
          <a:lstStyle/>
          <a:p>
            <a:r>
              <a:rPr lang="en-IN" sz="3600" dirty="0"/>
              <a:t>MORSECODE </a:t>
            </a:r>
          </a:p>
        </p:txBody>
      </p:sp>
      <p:sp>
        <p:nvSpPr>
          <p:cNvPr id="5" name="Title 4">
            <a:extLst>
              <a:ext uri="{FF2B5EF4-FFF2-40B4-BE49-F238E27FC236}">
                <a16:creationId xmlns:a16="http://schemas.microsoft.com/office/drawing/2014/main" id="{88DA8D6C-36B2-9CF3-AC8B-1C065DCEE8E1}"/>
              </a:ext>
            </a:extLst>
          </p:cNvPr>
          <p:cNvSpPr txBox="1">
            <a:spLocks/>
          </p:cNvSpPr>
          <p:nvPr/>
        </p:nvSpPr>
        <p:spPr>
          <a:xfrm>
            <a:off x="-142876" y="2843212"/>
            <a:ext cx="2936081" cy="9676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2000"/>
              <a:buFont typeface="Bebas Neue"/>
              <a:buNone/>
              <a:defRPr sz="20000" b="1"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9pPr>
          </a:lstStyle>
          <a:p>
            <a:r>
              <a:rPr lang="en-IN" sz="3600" dirty="0">
                <a:solidFill>
                  <a:schemeClr val="tx1"/>
                </a:solidFill>
              </a:rPr>
              <a:t>OUTPUT OF COMPARISON</a:t>
            </a:r>
          </a:p>
        </p:txBody>
      </p:sp>
      <p:sp>
        <p:nvSpPr>
          <p:cNvPr id="2" name="AutoShape 2">
            <a:extLst>
              <a:ext uri="{FF2B5EF4-FFF2-40B4-BE49-F238E27FC236}">
                <a16:creationId xmlns:a16="http://schemas.microsoft.com/office/drawing/2014/main" id="{36112870-1D60-411E-480A-55DEF46DC65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DEC11824-1075-EC39-EFCC-82CB6A3BB928}"/>
              </a:ext>
            </a:extLst>
          </p:cNvPr>
          <p:cNvPicPr>
            <a:picLocks noChangeAspect="1"/>
          </p:cNvPicPr>
          <p:nvPr/>
        </p:nvPicPr>
        <p:blipFill>
          <a:blip r:embed="rId3"/>
          <a:srcRect/>
          <a:stretch/>
        </p:blipFill>
        <p:spPr>
          <a:xfrm>
            <a:off x="2304725" y="559182"/>
            <a:ext cx="6783396" cy="4025135"/>
          </a:xfrm>
          <a:prstGeom prst="rect">
            <a:avLst/>
          </a:prstGeom>
        </p:spPr>
      </p:pic>
    </p:spTree>
    <p:extLst>
      <p:ext uri="{BB962C8B-B14F-4D97-AF65-F5344CB8AC3E}">
        <p14:creationId xmlns:p14="http://schemas.microsoft.com/office/powerpoint/2010/main" val="4072716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5" name="Title 4">
            <a:extLst>
              <a:ext uri="{FF2B5EF4-FFF2-40B4-BE49-F238E27FC236}">
                <a16:creationId xmlns:a16="http://schemas.microsoft.com/office/drawing/2014/main" id="{D82FB4B6-210F-7965-F892-63BD92B61457}"/>
              </a:ext>
            </a:extLst>
          </p:cNvPr>
          <p:cNvSpPr>
            <a:spLocks noGrp="1"/>
          </p:cNvSpPr>
          <p:nvPr>
            <p:ph type="title"/>
          </p:nvPr>
        </p:nvSpPr>
        <p:spPr>
          <a:xfrm>
            <a:off x="334812" y="275344"/>
            <a:ext cx="3834000" cy="572700"/>
          </a:xfrm>
        </p:spPr>
        <p:txBody>
          <a:bodyPr/>
          <a:lstStyle/>
          <a:p>
            <a:r>
              <a:rPr lang="en-IN" dirty="0"/>
              <a:t>string LENGTH</a:t>
            </a:r>
          </a:p>
        </p:txBody>
      </p:sp>
      <p:sp>
        <p:nvSpPr>
          <p:cNvPr id="6" name="TextBox 5">
            <a:extLst>
              <a:ext uri="{FF2B5EF4-FFF2-40B4-BE49-F238E27FC236}">
                <a16:creationId xmlns:a16="http://schemas.microsoft.com/office/drawing/2014/main" id="{CFEDDBC1-6476-306A-F75E-EA83B5C21CDF}"/>
              </a:ext>
            </a:extLst>
          </p:cNvPr>
          <p:cNvSpPr txBox="1"/>
          <p:nvPr/>
        </p:nvSpPr>
        <p:spPr>
          <a:xfrm>
            <a:off x="407194" y="1171575"/>
            <a:ext cx="2643188"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PSEUDO CODE :</a:t>
            </a:r>
          </a:p>
        </p:txBody>
      </p:sp>
      <p:sp>
        <p:nvSpPr>
          <p:cNvPr id="13" name="TextBox 12">
            <a:extLst>
              <a:ext uri="{FF2B5EF4-FFF2-40B4-BE49-F238E27FC236}">
                <a16:creationId xmlns:a16="http://schemas.microsoft.com/office/drawing/2014/main" id="{487A9398-6820-1765-F8C6-99BF56C5593A}"/>
              </a:ext>
            </a:extLst>
          </p:cNvPr>
          <p:cNvSpPr txBox="1"/>
          <p:nvPr/>
        </p:nvSpPr>
        <p:spPr>
          <a:xfrm>
            <a:off x="5138738" y="516634"/>
            <a:ext cx="2643188"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JACK CODE :</a:t>
            </a:r>
          </a:p>
        </p:txBody>
      </p:sp>
      <p:pic>
        <p:nvPicPr>
          <p:cNvPr id="8" name="Picture 7">
            <a:extLst>
              <a:ext uri="{FF2B5EF4-FFF2-40B4-BE49-F238E27FC236}">
                <a16:creationId xmlns:a16="http://schemas.microsoft.com/office/drawing/2014/main" id="{122E7831-1430-9988-4D18-3D59FC702AF4}"/>
              </a:ext>
            </a:extLst>
          </p:cNvPr>
          <p:cNvPicPr>
            <a:picLocks noChangeAspect="1"/>
          </p:cNvPicPr>
          <p:nvPr/>
        </p:nvPicPr>
        <p:blipFill>
          <a:blip r:embed="rId3"/>
          <a:stretch>
            <a:fillRect/>
          </a:stretch>
        </p:blipFill>
        <p:spPr>
          <a:xfrm>
            <a:off x="5138738" y="1083372"/>
            <a:ext cx="3048000" cy="900728"/>
          </a:xfrm>
          <a:prstGeom prst="rect">
            <a:avLst/>
          </a:prstGeom>
        </p:spPr>
      </p:pic>
      <p:sp>
        <p:nvSpPr>
          <p:cNvPr id="3" name="TextBox 2">
            <a:extLst>
              <a:ext uri="{FF2B5EF4-FFF2-40B4-BE49-F238E27FC236}">
                <a16:creationId xmlns:a16="http://schemas.microsoft.com/office/drawing/2014/main" id="{98234FB8-7FF0-4308-912C-589BCCE40CCE}"/>
              </a:ext>
            </a:extLst>
          </p:cNvPr>
          <p:cNvSpPr txBox="1"/>
          <p:nvPr/>
        </p:nvSpPr>
        <p:spPr>
          <a:xfrm>
            <a:off x="528638" y="1700213"/>
            <a:ext cx="3834000" cy="1569660"/>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Function int </a:t>
            </a:r>
            <a:r>
              <a:rPr lang="en-US" sz="1600" dirty="0" err="1">
                <a:latin typeface="Times New Roman" panose="02020603050405020304" pitchFamily="18" charset="0"/>
                <a:cs typeface="Times New Roman" panose="02020603050405020304" pitchFamily="18" charset="0"/>
              </a:rPr>
              <a:t>strlen</a:t>
            </a:r>
            <a:r>
              <a:rPr lang="en-US" sz="1600" dirty="0">
                <a:latin typeface="Times New Roman" panose="02020603050405020304" pitchFamily="18" charset="0"/>
                <a:cs typeface="Times New Roman" panose="02020603050405020304" pitchFamily="18" charset="0"/>
              </a:rPr>
              <a:t>(Argument1) {</a:t>
            </a:r>
          </a:p>
          <a:p>
            <a:r>
              <a:rPr lang="en-US" sz="1600" dirty="0">
                <a:latin typeface="Times New Roman" panose="02020603050405020304" pitchFamily="18" charset="0"/>
                <a:cs typeface="Times New Roman" panose="02020603050405020304" pitchFamily="18" charset="0"/>
              </a:rPr>
              <a:t>//returns the value of the memory where String class stores the iteration of each character append which is used to form the string</a:t>
            </a:r>
          </a:p>
          <a:p>
            <a:r>
              <a:rPr lang="en-US" sz="1600" dirty="0">
                <a:latin typeface="Times New Roman" panose="02020603050405020304" pitchFamily="18" charset="0"/>
                <a:cs typeface="Times New Roman" panose="02020603050405020304" pitchFamily="18" charset="0"/>
              </a:rPr>
              <a:t>}</a:t>
            </a:r>
          </a:p>
        </p:txBody>
      </p:sp>
      <p:sp>
        <p:nvSpPr>
          <p:cNvPr id="4" name="AutoShape 2">
            <a:extLst>
              <a:ext uri="{FF2B5EF4-FFF2-40B4-BE49-F238E27FC236}">
                <a16:creationId xmlns:a16="http://schemas.microsoft.com/office/drawing/2014/main" id="{C590EDAC-A13B-1B54-CC61-27AFFE6341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C54D9439-343E-EAFD-89E8-3E5B3CB6E75E}"/>
              </a:ext>
            </a:extLst>
          </p:cNvPr>
          <p:cNvPicPr>
            <a:picLocks noChangeAspect="1"/>
          </p:cNvPicPr>
          <p:nvPr/>
        </p:nvPicPr>
        <p:blipFill>
          <a:blip r:embed="rId4"/>
          <a:stretch>
            <a:fillRect/>
          </a:stretch>
        </p:blipFill>
        <p:spPr>
          <a:xfrm>
            <a:off x="3770170" y="3398408"/>
            <a:ext cx="2418699" cy="13234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8DBBE0C7-985F-2E46-7C1A-F41A4B590B1B}"/>
              </a:ext>
            </a:extLst>
          </p:cNvPr>
          <p:cNvSpPr txBox="1"/>
          <p:nvPr/>
        </p:nvSpPr>
        <p:spPr>
          <a:xfrm>
            <a:off x="3691077" y="3022227"/>
            <a:ext cx="2180574"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Stores the iterations </a:t>
            </a:r>
            <a:endParaRPr lang="en-IN" sz="16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4B1266DC-712D-994A-94B7-9504F5490A91}"/>
              </a:ext>
            </a:extLst>
          </p:cNvPr>
          <p:cNvSpPr txBox="1"/>
          <p:nvPr/>
        </p:nvSpPr>
        <p:spPr>
          <a:xfrm>
            <a:off x="6677026" y="3605558"/>
            <a:ext cx="269319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ASCII value of T in TODAY</a:t>
            </a:r>
            <a:endParaRPr lang="en-IN" sz="12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68EBA868-CB8F-6075-211A-E0360FABC71A}"/>
              </a:ext>
            </a:extLst>
          </p:cNvPr>
          <p:cNvSpPr txBox="1"/>
          <p:nvPr/>
        </p:nvSpPr>
        <p:spPr>
          <a:xfrm>
            <a:off x="6677026" y="4028189"/>
            <a:ext cx="269319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ASCII value of D in TODAY</a:t>
            </a:r>
            <a:endParaRPr lang="en-IN" sz="12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BF30E869-074B-C86D-AE7D-265845676E00}"/>
              </a:ext>
            </a:extLst>
          </p:cNvPr>
          <p:cNvSpPr txBox="1"/>
          <p:nvPr/>
        </p:nvSpPr>
        <p:spPr>
          <a:xfrm>
            <a:off x="6677026" y="4242984"/>
            <a:ext cx="269319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ASCII value of A in TODAY</a:t>
            </a:r>
            <a:endParaRPr lang="en-IN" sz="12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BDE11997-0F7E-70FA-A03A-04437193E0DE}"/>
              </a:ext>
            </a:extLst>
          </p:cNvPr>
          <p:cNvSpPr txBox="1"/>
          <p:nvPr/>
        </p:nvSpPr>
        <p:spPr>
          <a:xfrm>
            <a:off x="6662738" y="4486390"/>
            <a:ext cx="269319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ASCII value of Y in TODAY</a:t>
            </a:r>
            <a:endParaRPr lang="en-IN" sz="12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29A6B08F-E767-B479-F28E-B579C7438DD9}"/>
              </a:ext>
            </a:extLst>
          </p:cNvPr>
          <p:cNvSpPr txBox="1"/>
          <p:nvPr/>
        </p:nvSpPr>
        <p:spPr>
          <a:xfrm>
            <a:off x="6669882" y="3820353"/>
            <a:ext cx="269319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ASCII value of O in TODAY</a:t>
            </a:r>
            <a:endParaRPr lang="en-IN" sz="1200" dirty="0">
              <a:latin typeface="Times New Roman" panose="02020603050405020304" pitchFamily="18" charset="0"/>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57EADAC2-2803-9B94-60CD-11DA490C41B8}"/>
              </a:ext>
            </a:extLst>
          </p:cNvPr>
          <p:cNvCxnSpPr>
            <a:cxnSpLocks/>
          </p:cNvCxnSpPr>
          <p:nvPr/>
        </p:nvCxnSpPr>
        <p:spPr>
          <a:xfrm>
            <a:off x="6243638" y="3764825"/>
            <a:ext cx="4191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424EC17-2539-A640-68E3-1B85C93B06FE}"/>
              </a:ext>
            </a:extLst>
          </p:cNvPr>
          <p:cNvCxnSpPr/>
          <p:nvPr/>
        </p:nvCxnSpPr>
        <p:spPr>
          <a:xfrm>
            <a:off x="6243638" y="4626866"/>
            <a:ext cx="4191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D6F67B8-B941-22E7-62D9-076BB217A90C}"/>
              </a:ext>
            </a:extLst>
          </p:cNvPr>
          <p:cNvCxnSpPr/>
          <p:nvPr/>
        </p:nvCxnSpPr>
        <p:spPr>
          <a:xfrm>
            <a:off x="6250782" y="3978984"/>
            <a:ext cx="4191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2FB2E52-6833-93D3-A4F0-43CA1AFB7B61}"/>
              </a:ext>
            </a:extLst>
          </p:cNvPr>
          <p:cNvCxnSpPr/>
          <p:nvPr/>
        </p:nvCxnSpPr>
        <p:spPr>
          <a:xfrm>
            <a:off x="6250782" y="4202893"/>
            <a:ext cx="4191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804A3CB-130A-2894-2FE8-B833EE82BC33}"/>
              </a:ext>
            </a:extLst>
          </p:cNvPr>
          <p:cNvCxnSpPr/>
          <p:nvPr/>
        </p:nvCxnSpPr>
        <p:spPr>
          <a:xfrm>
            <a:off x="6250782" y="4417053"/>
            <a:ext cx="4191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E892DAA-2D19-462A-F599-525D99165FEB}"/>
              </a:ext>
            </a:extLst>
          </p:cNvPr>
          <p:cNvCxnSpPr/>
          <p:nvPr/>
        </p:nvCxnSpPr>
        <p:spPr>
          <a:xfrm>
            <a:off x="6243638" y="3502001"/>
            <a:ext cx="4191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4F91241-7512-7CDF-DB4D-BA4727EDB8DA}"/>
              </a:ext>
            </a:extLst>
          </p:cNvPr>
          <p:cNvSpPr txBox="1"/>
          <p:nvPr/>
        </p:nvSpPr>
        <p:spPr>
          <a:xfrm>
            <a:off x="6717507" y="3370187"/>
            <a:ext cx="269319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5 iterations</a:t>
            </a:r>
            <a:endParaRPr lang="en-IN"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4" name="Title 4">
            <a:extLst>
              <a:ext uri="{FF2B5EF4-FFF2-40B4-BE49-F238E27FC236}">
                <a16:creationId xmlns:a16="http://schemas.microsoft.com/office/drawing/2014/main" id="{E9E8F4A3-7ABC-1330-3849-E38581257360}"/>
              </a:ext>
            </a:extLst>
          </p:cNvPr>
          <p:cNvSpPr>
            <a:spLocks noGrp="1"/>
          </p:cNvSpPr>
          <p:nvPr>
            <p:ph type="title"/>
          </p:nvPr>
        </p:nvSpPr>
        <p:spPr>
          <a:xfrm>
            <a:off x="117758" y="496800"/>
            <a:ext cx="2093120" cy="967669"/>
          </a:xfrm>
        </p:spPr>
        <p:txBody>
          <a:bodyPr/>
          <a:lstStyle/>
          <a:p>
            <a:r>
              <a:rPr lang="en-IN" sz="3600" dirty="0"/>
              <a:t>TIC-TAC-TOE</a:t>
            </a:r>
          </a:p>
        </p:txBody>
      </p:sp>
      <p:sp>
        <p:nvSpPr>
          <p:cNvPr id="5" name="Title 4">
            <a:extLst>
              <a:ext uri="{FF2B5EF4-FFF2-40B4-BE49-F238E27FC236}">
                <a16:creationId xmlns:a16="http://schemas.microsoft.com/office/drawing/2014/main" id="{88DA8D6C-36B2-9CF3-AC8B-1C065DCEE8E1}"/>
              </a:ext>
            </a:extLst>
          </p:cNvPr>
          <p:cNvSpPr txBox="1">
            <a:spLocks/>
          </p:cNvSpPr>
          <p:nvPr/>
        </p:nvSpPr>
        <p:spPr>
          <a:xfrm>
            <a:off x="-142876" y="2843212"/>
            <a:ext cx="2936081" cy="9676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2000"/>
              <a:buFont typeface="Bebas Neue"/>
              <a:buNone/>
              <a:defRPr sz="20000" b="1"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9pPr>
          </a:lstStyle>
          <a:p>
            <a:r>
              <a:rPr lang="en-IN" sz="3600" dirty="0">
                <a:solidFill>
                  <a:schemeClr val="tx1"/>
                </a:solidFill>
              </a:rPr>
              <a:t>OUTPUT OF COMPARISON</a:t>
            </a:r>
          </a:p>
        </p:txBody>
      </p:sp>
      <p:sp>
        <p:nvSpPr>
          <p:cNvPr id="2" name="AutoShape 2">
            <a:extLst>
              <a:ext uri="{FF2B5EF4-FFF2-40B4-BE49-F238E27FC236}">
                <a16:creationId xmlns:a16="http://schemas.microsoft.com/office/drawing/2014/main" id="{36112870-1D60-411E-480A-55DEF46DC65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DEC11824-1075-EC39-EFCC-82CB6A3BB928}"/>
              </a:ext>
            </a:extLst>
          </p:cNvPr>
          <p:cNvPicPr>
            <a:picLocks noChangeAspect="1"/>
          </p:cNvPicPr>
          <p:nvPr/>
        </p:nvPicPr>
        <p:blipFill>
          <a:blip r:embed="rId3"/>
          <a:srcRect/>
          <a:stretch/>
        </p:blipFill>
        <p:spPr>
          <a:xfrm>
            <a:off x="2506378" y="559182"/>
            <a:ext cx="6380089" cy="4025135"/>
          </a:xfrm>
          <a:prstGeom prst="rect">
            <a:avLst/>
          </a:prstGeom>
        </p:spPr>
      </p:pic>
    </p:spTree>
    <p:extLst>
      <p:ext uri="{BB962C8B-B14F-4D97-AF65-F5344CB8AC3E}">
        <p14:creationId xmlns:p14="http://schemas.microsoft.com/office/powerpoint/2010/main" val="42461795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4" name="Title 4">
            <a:extLst>
              <a:ext uri="{FF2B5EF4-FFF2-40B4-BE49-F238E27FC236}">
                <a16:creationId xmlns:a16="http://schemas.microsoft.com/office/drawing/2014/main" id="{E9E8F4A3-7ABC-1330-3849-E38581257360}"/>
              </a:ext>
            </a:extLst>
          </p:cNvPr>
          <p:cNvSpPr>
            <a:spLocks noGrp="1"/>
          </p:cNvSpPr>
          <p:nvPr>
            <p:ph type="title"/>
          </p:nvPr>
        </p:nvSpPr>
        <p:spPr>
          <a:xfrm>
            <a:off x="117758" y="496800"/>
            <a:ext cx="2093120" cy="967669"/>
          </a:xfrm>
        </p:spPr>
        <p:txBody>
          <a:bodyPr/>
          <a:lstStyle/>
          <a:p>
            <a:r>
              <a:rPr lang="en-IN" sz="3600" dirty="0"/>
              <a:t>STRING LIBRARY</a:t>
            </a:r>
          </a:p>
        </p:txBody>
      </p:sp>
      <p:sp>
        <p:nvSpPr>
          <p:cNvPr id="5" name="Title 4">
            <a:extLst>
              <a:ext uri="{FF2B5EF4-FFF2-40B4-BE49-F238E27FC236}">
                <a16:creationId xmlns:a16="http://schemas.microsoft.com/office/drawing/2014/main" id="{88DA8D6C-36B2-9CF3-AC8B-1C065DCEE8E1}"/>
              </a:ext>
            </a:extLst>
          </p:cNvPr>
          <p:cNvSpPr txBox="1">
            <a:spLocks/>
          </p:cNvSpPr>
          <p:nvPr/>
        </p:nvSpPr>
        <p:spPr>
          <a:xfrm>
            <a:off x="-142876" y="2843212"/>
            <a:ext cx="2936081" cy="9676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2000"/>
              <a:buFont typeface="Bebas Neue"/>
              <a:buNone/>
              <a:defRPr sz="20000" b="1"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9pPr>
          </a:lstStyle>
          <a:p>
            <a:r>
              <a:rPr lang="en-IN" sz="3600" dirty="0">
                <a:solidFill>
                  <a:schemeClr val="tx1"/>
                </a:solidFill>
              </a:rPr>
              <a:t>OUTPUT OF COMPARISON</a:t>
            </a:r>
          </a:p>
        </p:txBody>
      </p:sp>
      <p:sp>
        <p:nvSpPr>
          <p:cNvPr id="2" name="AutoShape 2">
            <a:extLst>
              <a:ext uri="{FF2B5EF4-FFF2-40B4-BE49-F238E27FC236}">
                <a16:creationId xmlns:a16="http://schemas.microsoft.com/office/drawing/2014/main" id="{36112870-1D60-411E-480A-55DEF46DC65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DEC11824-1075-EC39-EFCC-82CB6A3BB928}"/>
              </a:ext>
            </a:extLst>
          </p:cNvPr>
          <p:cNvPicPr>
            <a:picLocks noChangeAspect="1"/>
          </p:cNvPicPr>
          <p:nvPr/>
        </p:nvPicPr>
        <p:blipFill>
          <a:blip r:embed="rId3"/>
          <a:srcRect/>
          <a:stretch/>
        </p:blipFill>
        <p:spPr>
          <a:xfrm>
            <a:off x="2420653" y="865833"/>
            <a:ext cx="6527338" cy="3716634"/>
          </a:xfrm>
          <a:prstGeom prst="rect">
            <a:avLst/>
          </a:prstGeom>
        </p:spPr>
      </p:pic>
    </p:spTree>
    <p:extLst>
      <p:ext uri="{BB962C8B-B14F-4D97-AF65-F5344CB8AC3E}">
        <p14:creationId xmlns:p14="http://schemas.microsoft.com/office/powerpoint/2010/main" val="5911888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2" name="TextBox 1">
            <a:extLst>
              <a:ext uri="{FF2B5EF4-FFF2-40B4-BE49-F238E27FC236}">
                <a16:creationId xmlns:a16="http://schemas.microsoft.com/office/drawing/2014/main" id="{2353D0D9-D711-F39B-02AB-3A7220E674B1}"/>
              </a:ext>
            </a:extLst>
          </p:cNvPr>
          <p:cNvSpPr txBox="1"/>
          <p:nvPr/>
        </p:nvSpPr>
        <p:spPr>
          <a:xfrm>
            <a:off x="3471863" y="1678781"/>
            <a:ext cx="5036343" cy="1569660"/>
          </a:xfrm>
          <a:prstGeom prst="rect">
            <a:avLst/>
          </a:prstGeom>
          <a:noFill/>
        </p:spPr>
        <p:txBody>
          <a:bodyPr wrap="square" rtlCol="0">
            <a:spAutoFit/>
          </a:bodyPr>
          <a:lstStyle/>
          <a:p>
            <a:r>
              <a:rPr lang="en-IN" sz="9600" dirty="0">
                <a:solidFill>
                  <a:schemeClr val="bg1"/>
                </a:solidFill>
                <a:latin typeface="Bebas Neue" panose="020B0606020202050201" pitchFamily="34" charset="0"/>
              </a:rPr>
              <a:t>THANK YOU</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50"/>
        <p:cNvGrpSpPr/>
        <p:nvPr/>
      </p:nvGrpSpPr>
      <p:grpSpPr>
        <a:xfrm>
          <a:off x="0" y="0"/>
          <a:ext cx="0" cy="0"/>
          <a:chOff x="0" y="0"/>
          <a:chExt cx="0" cy="0"/>
        </a:xfrm>
      </p:grpSpPr>
    </p:spTree>
    <p:extLst>
      <p:ext uri="{BB962C8B-B14F-4D97-AF65-F5344CB8AC3E}">
        <p14:creationId xmlns:p14="http://schemas.microsoft.com/office/powerpoint/2010/main" val="274020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5" name="Title 4">
            <a:extLst>
              <a:ext uri="{FF2B5EF4-FFF2-40B4-BE49-F238E27FC236}">
                <a16:creationId xmlns:a16="http://schemas.microsoft.com/office/drawing/2014/main" id="{D82FB4B6-210F-7965-F892-63BD92B61457}"/>
              </a:ext>
            </a:extLst>
          </p:cNvPr>
          <p:cNvSpPr>
            <a:spLocks noGrp="1"/>
          </p:cNvSpPr>
          <p:nvPr>
            <p:ph type="title"/>
          </p:nvPr>
        </p:nvSpPr>
        <p:spPr>
          <a:xfrm>
            <a:off x="334812" y="275344"/>
            <a:ext cx="3834000" cy="572700"/>
          </a:xfrm>
        </p:spPr>
        <p:txBody>
          <a:bodyPr/>
          <a:lstStyle/>
          <a:p>
            <a:r>
              <a:rPr lang="en-IN" dirty="0"/>
              <a:t>string COMPARE</a:t>
            </a:r>
          </a:p>
        </p:txBody>
      </p:sp>
      <p:sp>
        <p:nvSpPr>
          <p:cNvPr id="6" name="TextBox 5">
            <a:extLst>
              <a:ext uri="{FF2B5EF4-FFF2-40B4-BE49-F238E27FC236}">
                <a16:creationId xmlns:a16="http://schemas.microsoft.com/office/drawing/2014/main" id="{CFEDDBC1-6476-306A-F75E-EA83B5C21CDF}"/>
              </a:ext>
            </a:extLst>
          </p:cNvPr>
          <p:cNvSpPr txBox="1"/>
          <p:nvPr/>
        </p:nvSpPr>
        <p:spPr>
          <a:xfrm>
            <a:off x="407194" y="1171575"/>
            <a:ext cx="2643188"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PSEUDO CODE :</a:t>
            </a:r>
          </a:p>
        </p:txBody>
      </p:sp>
      <p:sp>
        <p:nvSpPr>
          <p:cNvPr id="13" name="TextBox 12">
            <a:extLst>
              <a:ext uri="{FF2B5EF4-FFF2-40B4-BE49-F238E27FC236}">
                <a16:creationId xmlns:a16="http://schemas.microsoft.com/office/drawing/2014/main" id="{487A9398-6820-1765-F8C6-99BF56C5593A}"/>
              </a:ext>
            </a:extLst>
          </p:cNvPr>
          <p:cNvSpPr txBox="1"/>
          <p:nvPr/>
        </p:nvSpPr>
        <p:spPr>
          <a:xfrm>
            <a:off x="5091985" y="223140"/>
            <a:ext cx="2643188"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JACK CODE :</a:t>
            </a:r>
          </a:p>
        </p:txBody>
      </p:sp>
      <p:pic>
        <p:nvPicPr>
          <p:cNvPr id="3" name="Picture 2">
            <a:extLst>
              <a:ext uri="{FF2B5EF4-FFF2-40B4-BE49-F238E27FC236}">
                <a16:creationId xmlns:a16="http://schemas.microsoft.com/office/drawing/2014/main" id="{33A95AD0-A971-BC8B-8D64-B5761B0023A6}"/>
              </a:ext>
            </a:extLst>
          </p:cNvPr>
          <p:cNvPicPr>
            <a:picLocks noChangeAspect="1"/>
          </p:cNvPicPr>
          <p:nvPr/>
        </p:nvPicPr>
        <p:blipFill>
          <a:blip r:embed="rId3"/>
          <a:stretch>
            <a:fillRect/>
          </a:stretch>
        </p:blipFill>
        <p:spPr>
          <a:xfrm>
            <a:off x="5153853" y="609638"/>
            <a:ext cx="3132897" cy="4375064"/>
          </a:xfrm>
          <a:prstGeom prst="rect">
            <a:avLst/>
          </a:prstGeom>
        </p:spPr>
      </p:pic>
      <p:sp>
        <p:nvSpPr>
          <p:cNvPr id="7" name="TextBox 6">
            <a:extLst>
              <a:ext uri="{FF2B5EF4-FFF2-40B4-BE49-F238E27FC236}">
                <a16:creationId xmlns:a16="http://schemas.microsoft.com/office/drawing/2014/main" id="{132D034C-93A2-3798-E1C2-E24C5AD16B9B}"/>
              </a:ext>
            </a:extLst>
          </p:cNvPr>
          <p:cNvSpPr txBox="1"/>
          <p:nvPr/>
        </p:nvSpPr>
        <p:spPr>
          <a:xfrm>
            <a:off x="407194" y="1586338"/>
            <a:ext cx="4572000" cy="3108543"/>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function String </a:t>
            </a:r>
            <a:r>
              <a:rPr lang="en-IN" dirty="0" err="1">
                <a:latin typeface="Times New Roman" panose="02020603050405020304" pitchFamily="18" charset="0"/>
                <a:cs typeface="Times New Roman" panose="02020603050405020304" pitchFamily="18" charset="0"/>
              </a:rPr>
              <a:t>strcmp</a:t>
            </a:r>
            <a:r>
              <a:rPr lang="en-IN" dirty="0">
                <a:latin typeface="Times New Roman" panose="02020603050405020304" pitchFamily="18" charset="0"/>
                <a:cs typeface="Times New Roman" panose="02020603050405020304" pitchFamily="18" charset="0"/>
              </a:rPr>
              <a:t>(Argument one, Argument two) {</a:t>
            </a:r>
          </a:p>
          <a:p>
            <a:r>
              <a:rPr lang="en-IN" dirty="0">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stores each character of given string in character Arrays and checks each character at each index</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Let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 0</a:t>
            </a:r>
          </a:p>
          <a:p>
            <a:r>
              <a:rPr lang="en-US" dirty="0">
                <a:latin typeface="Times New Roman" panose="02020603050405020304" pitchFamily="18" charset="0"/>
                <a:cs typeface="Times New Roman" panose="02020603050405020304" pitchFamily="18" charset="0"/>
              </a:rPr>
              <a:t>while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&lt; Argument </a:t>
            </a:r>
            <a:r>
              <a:rPr lang="en-US" dirty="0" err="1">
                <a:latin typeface="Times New Roman" panose="02020603050405020304" pitchFamily="18" charset="0"/>
                <a:cs typeface="Times New Roman" panose="02020603050405020304" pitchFamily="18" charset="0"/>
              </a:rPr>
              <a:t>one.length</a:t>
            </a:r>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if (~(char1[</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 char2[</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//returns if strings are not equal</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Let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 i+1 //iterates</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//returns if strings are equal</a:t>
            </a:r>
          </a:p>
          <a:p>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0882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94"/>
        <p:cNvGrpSpPr/>
        <p:nvPr/>
      </p:nvGrpSpPr>
      <p:grpSpPr>
        <a:xfrm>
          <a:off x="0" y="0"/>
          <a:ext cx="0" cy="0"/>
          <a:chOff x="0" y="0"/>
          <a:chExt cx="0" cy="0"/>
        </a:xfrm>
      </p:grpSpPr>
      <p:sp>
        <p:nvSpPr>
          <p:cNvPr id="5" name="Title 4">
            <a:extLst>
              <a:ext uri="{FF2B5EF4-FFF2-40B4-BE49-F238E27FC236}">
                <a16:creationId xmlns:a16="http://schemas.microsoft.com/office/drawing/2014/main" id="{D82FB4B6-210F-7965-F892-63BD92B61457}"/>
              </a:ext>
            </a:extLst>
          </p:cNvPr>
          <p:cNvSpPr>
            <a:spLocks noGrp="1"/>
          </p:cNvSpPr>
          <p:nvPr>
            <p:ph type="title"/>
          </p:nvPr>
        </p:nvSpPr>
        <p:spPr>
          <a:xfrm>
            <a:off x="334812" y="204775"/>
            <a:ext cx="3834000" cy="572700"/>
          </a:xfrm>
        </p:spPr>
        <p:txBody>
          <a:bodyPr/>
          <a:lstStyle/>
          <a:p>
            <a:r>
              <a:rPr lang="en-IN" dirty="0"/>
              <a:t>string APPEND</a:t>
            </a:r>
          </a:p>
        </p:txBody>
      </p:sp>
      <p:sp>
        <p:nvSpPr>
          <p:cNvPr id="6" name="TextBox 5">
            <a:extLst>
              <a:ext uri="{FF2B5EF4-FFF2-40B4-BE49-F238E27FC236}">
                <a16:creationId xmlns:a16="http://schemas.microsoft.com/office/drawing/2014/main" id="{CFEDDBC1-6476-306A-F75E-EA83B5C21CDF}"/>
              </a:ext>
            </a:extLst>
          </p:cNvPr>
          <p:cNvSpPr txBox="1"/>
          <p:nvPr/>
        </p:nvSpPr>
        <p:spPr>
          <a:xfrm>
            <a:off x="334812" y="859064"/>
            <a:ext cx="2643188"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PSEUDO CODE :</a:t>
            </a:r>
          </a:p>
        </p:txBody>
      </p:sp>
      <p:sp>
        <p:nvSpPr>
          <p:cNvPr id="13" name="TextBox 12">
            <a:extLst>
              <a:ext uri="{FF2B5EF4-FFF2-40B4-BE49-F238E27FC236}">
                <a16:creationId xmlns:a16="http://schemas.microsoft.com/office/drawing/2014/main" id="{487A9398-6820-1765-F8C6-99BF56C5593A}"/>
              </a:ext>
            </a:extLst>
          </p:cNvPr>
          <p:cNvSpPr txBox="1"/>
          <p:nvPr/>
        </p:nvSpPr>
        <p:spPr>
          <a:xfrm>
            <a:off x="5091985" y="223140"/>
            <a:ext cx="2643188"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JACK CODE :</a:t>
            </a:r>
          </a:p>
        </p:txBody>
      </p:sp>
      <p:pic>
        <p:nvPicPr>
          <p:cNvPr id="4" name="Picture 3">
            <a:extLst>
              <a:ext uri="{FF2B5EF4-FFF2-40B4-BE49-F238E27FC236}">
                <a16:creationId xmlns:a16="http://schemas.microsoft.com/office/drawing/2014/main" id="{AFC9B0C5-7981-0E65-51EF-367302A3FD59}"/>
              </a:ext>
            </a:extLst>
          </p:cNvPr>
          <p:cNvPicPr>
            <a:picLocks noChangeAspect="1"/>
          </p:cNvPicPr>
          <p:nvPr/>
        </p:nvPicPr>
        <p:blipFill>
          <a:blip r:embed="rId3"/>
          <a:stretch>
            <a:fillRect/>
          </a:stretch>
        </p:blipFill>
        <p:spPr>
          <a:xfrm>
            <a:off x="5091985" y="777475"/>
            <a:ext cx="3356860" cy="4142885"/>
          </a:xfrm>
          <a:prstGeom prst="rect">
            <a:avLst/>
          </a:prstGeom>
        </p:spPr>
      </p:pic>
      <p:sp>
        <p:nvSpPr>
          <p:cNvPr id="7" name="TextBox 6">
            <a:extLst>
              <a:ext uri="{FF2B5EF4-FFF2-40B4-BE49-F238E27FC236}">
                <a16:creationId xmlns:a16="http://schemas.microsoft.com/office/drawing/2014/main" id="{EA35F3DA-E520-C032-CC84-6EA0F3D17804}"/>
              </a:ext>
            </a:extLst>
          </p:cNvPr>
          <p:cNvSpPr txBox="1"/>
          <p:nvPr/>
        </p:nvSpPr>
        <p:spPr>
          <a:xfrm>
            <a:off x="334812" y="1279207"/>
            <a:ext cx="4572000" cy="1846659"/>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 function String </a:t>
            </a:r>
            <a:r>
              <a:rPr lang="en-IN" dirty="0" err="1">
                <a:latin typeface="Times New Roman" panose="02020603050405020304" pitchFamily="18" charset="0"/>
                <a:cs typeface="Times New Roman" panose="02020603050405020304" pitchFamily="18" charset="0"/>
              </a:rPr>
              <a:t>strappend</a:t>
            </a:r>
            <a:r>
              <a:rPr lang="en-IN" dirty="0">
                <a:latin typeface="Times New Roman" panose="02020603050405020304" pitchFamily="18" charset="0"/>
                <a:cs typeface="Times New Roman" panose="02020603050405020304" pitchFamily="18" charset="0"/>
              </a:rPr>
              <a:t>(Argument one, Argument two) </a:t>
            </a:r>
          </a:p>
          <a:p>
            <a:r>
              <a:rPr lang="en-IN" dirty="0">
                <a:latin typeface="Times New Roman" panose="02020603050405020304" pitchFamily="18" charset="0"/>
                <a:cs typeface="Times New Roman" panose="02020603050405020304" pitchFamily="18" charset="0"/>
              </a:rPr>
              <a:t>{</a:t>
            </a:r>
          </a:p>
          <a:p>
            <a:r>
              <a:rPr lang="en-IN" sz="1600" dirty="0">
                <a:latin typeface="Times New Roman" panose="02020603050405020304" pitchFamily="18" charset="0"/>
                <a:cs typeface="Times New Roman" panose="02020603050405020304" pitchFamily="18" charset="0"/>
              </a:rPr>
              <a: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appends the char argument one into a </a:t>
            </a:r>
            <a:r>
              <a:rPr lang="en-US" altLang="en-US" dirty="0">
                <a:solidFill>
                  <a:schemeClr val="tx1"/>
                </a:solidFill>
                <a:latin typeface="Times New Roman" panose="02020603050405020304" pitchFamily="18" charset="0"/>
                <a:cs typeface="Times New Roman" panose="02020603050405020304" pitchFamily="18" charset="0"/>
              </a:rPr>
              <a:t>String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strx</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r>
              <a:rPr lang="en-US" altLang="en-US" dirty="0">
                <a:solidFill>
                  <a:schemeClr val="tx1"/>
                </a:solidFill>
                <a:latin typeface="Times New Roman" panose="02020603050405020304" pitchFamily="18" charset="0"/>
                <a:cs typeface="Times New Roman" panose="02020603050405020304" pitchFamily="18" charset="0"/>
              </a:rPr>
              <a:t>//then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appends the char str(“space”) into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strx</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r>
              <a:rPr lang="en-US" altLang="en-US" dirty="0">
                <a:solidFill>
                  <a:schemeClr val="tx1"/>
                </a:solidFill>
                <a:latin typeface="Times New Roman" panose="02020603050405020304" pitchFamily="18" charset="0"/>
                <a:cs typeface="Times New Roman" panose="02020603050405020304" pitchFamily="18" charset="0"/>
              </a:rPr>
              <a:t>//appending argument two into </a:t>
            </a:r>
            <a:r>
              <a:rPr lang="en-US" altLang="en-US" dirty="0" err="1">
                <a:solidFill>
                  <a:schemeClr val="tx1"/>
                </a:solidFill>
                <a:latin typeface="Times New Roman" panose="02020603050405020304" pitchFamily="18" charset="0"/>
                <a:cs typeface="Times New Roman" panose="02020603050405020304" pitchFamily="18" charset="0"/>
              </a:rPr>
              <a:t>strx</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//Returns the merged string (string </a:t>
            </a:r>
            <a:r>
              <a:rPr lang="en-IN" dirty="0" err="1">
                <a:latin typeface="Times New Roman" panose="02020603050405020304" pitchFamily="18" charset="0"/>
                <a:cs typeface="Times New Roman" panose="02020603050405020304" pitchFamily="18" charset="0"/>
              </a:rPr>
              <a:t>strx</a:t>
            </a:r>
            <a:r>
              <a:rPr lang="en-IN" dirty="0">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IN"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51472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50"/>
        <p:cNvGrpSpPr/>
        <p:nvPr/>
      </p:nvGrpSpPr>
      <p:grpSpPr>
        <a:xfrm>
          <a:off x="0" y="0"/>
          <a:ext cx="0" cy="0"/>
          <a:chOff x="0" y="0"/>
          <a:chExt cx="0" cy="0"/>
        </a:xfrm>
      </p:grpSpPr>
      <p:sp>
        <p:nvSpPr>
          <p:cNvPr id="4" name="TextBox 3">
            <a:extLst>
              <a:ext uri="{FF2B5EF4-FFF2-40B4-BE49-F238E27FC236}">
                <a16:creationId xmlns:a16="http://schemas.microsoft.com/office/drawing/2014/main" id="{49A6D23A-4C1C-4508-34E0-93782FFCEEF1}"/>
              </a:ext>
            </a:extLst>
          </p:cNvPr>
          <p:cNvSpPr txBox="1"/>
          <p:nvPr/>
        </p:nvSpPr>
        <p:spPr>
          <a:xfrm>
            <a:off x="300038" y="335756"/>
            <a:ext cx="2193131" cy="338554"/>
          </a:xfrm>
          <a:prstGeom prst="rect">
            <a:avLst/>
          </a:prstGeom>
          <a:noFill/>
        </p:spPr>
        <p:txBody>
          <a:bodyPr wrap="square" rtlCol="0">
            <a:spAutoFit/>
          </a:bodyPr>
          <a:lstStyle/>
          <a:p>
            <a:r>
              <a:rPr lang="en-IN" sz="1600" dirty="0" err="1">
                <a:solidFill>
                  <a:schemeClr val="bg1"/>
                </a:solidFill>
                <a:latin typeface="Times New Roman" panose="02020603050405020304" pitchFamily="18" charset="0"/>
                <a:cs typeface="Times New Roman" panose="02020603050405020304" pitchFamily="18" charset="0"/>
              </a:rPr>
              <a:t>Main.JACK</a:t>
            </a:r>
            <a:endParaRPr lang="en-IN" sz="1600"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C5F83C9-149F-68A9-0A79-035E67C95633}"/>
              </a:ext>
            </a:extLst>
          </p:cNvPr>
          <p:cNvPicPr>
            <a:picLocks noChangeAspect="1"/>
          </p:cNvPicPr>
          <p:nvPr/>
        </p:nvPicPr>
        <p:blipFill>
          <a:blip r:embed="rId3"/>
          <a:stretch>
            <a:fillRect/>
          </a:stretch>
        </p:blipFill>
        <p:spPr>
          <a:xfrm>
            <a:off x="4457008" y="306019"/>
            <a:ext cx="4124057" cy="4469190"/>
          </a:xfrm>
          <a:prstGeom prst="rect">
            <a:avLst/>
          </a:prstGeom>
        </p:spPr>
      </p:pic>
      <p:sp>
        <p:nvSpPr>
          <p:cNvPr id="7" name="TextBox 6">
            <a:extLst>
              <a:ext uri="{FF2B5EF4-FFF2-40B4-BE49-F238E27FC236}">
                <a16:creationId xmlns:a16="http://schemas.microsoft.com/office/drawing/2014/main" id="{CF78BB95-7745-CD09-43DF-B740E2B6C46C}"/>
              </a:ext>
            </a:extLst>
          </p:cNvPr>
          <p:cNvSpPr txBox="1"/>
          <p:nvPr/>
        </p:nvSpPr>
        <p:spPr>
          <a:xfrm>
            <a:off x="392906" y="965567"/>
            <a:ext cx="3743325" cy="1323439"/>
          </a:xfrm>
          <a:prstGeom prst="rect">
            <a:avLst/>
          </a:prstGeom>
          <a:noFill/>
        </p:spPr>
        <p:txBody>
          <a:bodyPr wrap="square" rtlCol="0">
            <a:spAutoFit/>
          </a:bodyPr>
          <a:lstStyle/>
          <a:p>
            <a:r>
              <a:rPr lang="en-IN" sz="1600" dirty="0">
                <a:solidFill>
                  <a:schemeClr val="bg1"/>
                </a:solidFill>
                <a:latin typeface="Times New Roman" panose="02020603050405020304" pitchFamily="18" charset="0"/>
                <a:cs typeface="Times New Roman" panose="02020603050405020304" pitchFamily="18" charset="0"/>
              </a:rPr>
              <a:t>//Takes input from the user (string)</a:t>
            </a:r>
          </a:p>
          <a:p>
            <a:r>
              <a:rPr lang="en-IN" sz="1600" dirty="0">
                <a:solidFill>
                  <a:schemeClr val="bg1"/>
                </a:solidFill>
                <a:latin typeface="Times New Roman" panose="02020603050405020304" pitchFamily="18" charset="0"/>
                <a:cs typeface="Times New Roman" panose="02020603050405020304" pitchFamily="18" charset="0"/>
              </a:rPr>
              <a:t>//Then asks which function to call</a:t>
            </a:r>
          </a:p>
          <a:p>
            <a:r>
              <a:rPr lang="en-IN" sz="1600" dirty="0">
                <a:solidFill>
                  <a:schemeClr val="bg1"/>
                </a:solidFill>
                <a:latin typeface="Times New Roman" panose="02020603050405020304" pitchFamily="18" charset="0"/>
                <a:cs typeface="Times New Roman" panose="02020603050405020304" pitchFamily="18" charset="0"/>
              </a:rPr>
              <a:t>//</a:t>
            </a:r>
            <a:r>
              <a:rPr lang="en-IN" sz="1600" dirty="0" err="1">
                <a:solidFill>
                  <a:schemeClr val="bg1"/>
                </a:solidFill>
                <a:latin typeface="Times New Roman" panose="02020603050405020304" pitchFamily="18" charset="0"/>
                <a:cs typeface="Times New Roman" panose="02020603050405020304" pitchFamily="18" charset="0"/>
              </a:rPr>
              <a:t>Strlen</a:t>
            </a:r>
            <a:r>
              <a:rPr lang="en-IN" sz="1600" dirty="0">
                <a:solidFill>
                  <a:schemeClr val="bg1"/>
                </a:solidFill>
                <a:latin typeface="Times New Roman" panose="02020603050405020304" pitchFamily="18" charset="0"/>
                <a:cs typeface="Times New Roman" panose="02020603050405020304" pitchFamily="18" charset="0"/>
              </a:rPr>
              <a:t> gives the length of the string</a:t>
            </a:r>
          </a:p>
          <a:p>
            <a:r>
              <a:rPr lang="en-IN" sz="1600" dirty="0">
                <a:solidFill>
                  <a:schemeClr val="bg1"/>
                </a:solidFill>
                <a:latin typeface="Times New Roman" panose="02020603050405020304" pitchFamily="18" charset="0"/>
                <a:cs typeface="Times New Roman" panose="02020603050405020304" pitchFamily="18" charset="0"/>
              </a:rPr>
              <a:t>//</a:t>
            </a:r>
            <a:r>
              <a:rPr lang="en-IN" sz="1600" dirty="0" err="1">
                <a:solidFill>
                  <a:schemeClr val="bg1"/>
                </a:solidFill>
                <a:latin typeface="Times New Roman" panose="02020603050405020304" pitchFamily="18" charset="0"/>
                <a:cs typeface="Times New Roman" panose="02020603050405020304" pitchFamily="18" charset="0"/>
              </a:rPr>
              <a:t>Strappend</a:t>
            </a:r>
            <a:r>
              <a:rPr lang="en-IN" sz="1600" dirty="0">
                <a:solidFill>
                  <a:schemeClr val="bg1"/>
                </a:solidFill>
                <a:latin typeface="Times New Roman" panose="02020603050405020304" pitchFamily="18" charset="0"/>
                <a:cs typeface="Times New Roman" panose="02020603050405020304" pitchFamily="18" charset="0"/>
              </a:rPr>
              <a:t> gives the appended string</a:t>
            </a:r>
          </a:p>
          <a:p>
            <a:r>
              <a:rPr lang="en-IN" sz="1600" dirty="0">
                <a:solidFill>
                  <a:schemeClr val="bg1"/>
                </a:solidFill>
                <a:latin typeface="Times New Roman" panose="02020603050405020304" pitchFamily="18" charset="0"/>
                <a:cs typeface="Times New Roman" panose="02020603050405020304" pitchFamily="18" charset="0"/>
              </a:rPr>
              <a:t>//</a:t>
            </a:r>
            <a:r>
              <a:rPr lang="en-IN" sz="1600" dirty="0" err="1">
                <a:solidFill>
                  <a:schemeClr val="bg1"/>
                </a:solidFill>
                <a:latin typeface="Times New Roman" panose="02020603050405020304" pitchFamily="18" charset="0"/>
                <a:cs typeface="Times New Roman" panose="02020603050405020304" pitchFamily="18" charset="0"/>
              </a:rPr>
              <a:t>strcmp</a:t>
            </a:r>
            <a:r>
              <a:rPr lang="en-IN" sz="1600" dirty="0">
                <a:solidFill>
                  <a:schemeClr val="bg1"/>
                </a:solidFill>
                <a:latin typeface="Times New Roman" panose="02020603050405020304" pitchFamily="18" charset="0"/>
                <a:cs typeface="Times New Roman" panose="02020603050405020304" pitchFamily="18" charset="0"/>
              </a:rPr>
              <a:t> gives the comparison output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 name="Picture 2">
            <a:extLst>
              <a:ext uri="{FF2B5EF4-FFF2-40B4-BE49-F238E27FC236}">
                <a16:creationId xmlns:a16="http://schemas.microsoft.com/office/drawing/2014/main" id="{916906A0-674A-C54B-A020-C2865518774E}"/>
              </a:ext>
            </a:extLst>
          </p:cNvPr>
          <p:cNvPicPr>
            <a:picLocks noChangeAspect="1"/>
          </p:cNvPicPr>
          <p:nvPr/>
        </p:nvPicPr>
        <p:blipFill>
          <a:blip r:embed="rId3"/>
          <a:stretch>
            <a:fillRect/>
          </a:stretch>
        </p:blipFill>
        <p:spPr>
          <a:xfrm>
            <a:off x="2328636" y="153590"/>
            <a:ext cx="6652328" cy="4836319"/>
          </a:xfrm>
          <a:prstGeom prst="rect">
            <a:avLst/>
          </a:prstGeom>
        </p:spPr>
      </p:pic>
      <p:sp>
        <p:nvSpPr>
          <p:cNvPr id="4" name="Title 4">
            <a:extLst>
              <a:ext uri="{FF2B5EF4-FFF2-40B4-BE49-F238E27FC236}">
                <a16:creationId xmlns:a16="http://schemas.microsoft.com/office/drawing/2014/main" id="{E9E8F4A3-7ABC-1330-3849-E38581257360}"/>
              </a:ext>
            </a:extLst>
          </p:cNvPr>
          <p:cNvSpPr>
            <a:spLocks noGrp="1"/>
          </p:cNvSpPr>
          <p:nvPr>
            <p:ph type="title"/>
          </p:nvPr>
        </p:nvSpPr>
        <p:spPr>
          <a:xfrm>
            <a:off x="0" y="496800"/>
            <a:ext cx="2093120" cy="967669"/>
          </a:xfrm>
        </p:spPr>
        <p:txBody>
          <a:bodyPr/>
          <a:lstStyle/>
          <a:p>
            <a:r>
              <a:rPr lang="en-IN" sz="3600" dirty="0"/>
              <a:t>String </a:t>
            </a:r>
            <a:br>
              <a:rPr lang="en-IN" sz="3600" dirty="0"/>
            </a:br>
            <a:r>
              <a:rPr lang="en-IN" sz="3600" dirty="0"/>
              <a:t>LENGTH</a:t>
            </a:r>
          </a:p>
        </p:txBody>
      </p:sp>
      <p:sp>
        <p:nvSpPr>
          <p:cNvPr id="5" name="Title 4">
            <a:extLst>
              <a:ext uri="{FF2B5EF4-FFF2-40B4-BE49-F238E27FC236}">
                <a16:creationId xmlns:a16="http://schemas.microsoft.com/office/drawing/2014/main" id="{88DA8D6C-36B2-9CF3-AC8B-1C065DCEE8E1}"/>
              </a:ext>
            </a:extLst>
          </p:cNvPr>
          <p:cNvSpPr txBox="1">
            <a:spLocks/>
          </p:cNvSpPr>
          <p:nvPr/>
        </p:nvSpPr>
        <p:spPr>
          <a:xfrm>
            <a:off x="117758" y="2828924"/>
            <a:ext cx="2093120" cy="9676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2000"/>
              <a:buFont typeface="Bebas Neue"/>
              <a:buNone/>
              <a:defRPr sz="20000" b="1"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9pPr>
          </a:lstStyle>
          <a:p>
            <a:r>
              <a:rPr lang="en-IN" sz="3600" dirty="0">
                <a:solidFill>
                  <a:schemeClr val="tx1"/>
                </a:solidFill>
              </a:rPr>
              <a:t>OUTPUT</a:t>
            </a:r>
          </a:p>
        </p:txBody>
      </p:sp>
    </p:spTree>
    <p:extLst>
      <p:ext uri="{BB962C8B-B14F-4D97-AF65-F5344CB8AC3E}">
        <p14:creationId xmlns:p14="http://schemas.microsoft.com/office/powerpoint/2010/main" val="4144030134"/>
      </p:ext>
    </p:extLst>
  </p:cSld>
  <p:clrMapOvr>
    <a:masterClrMapping/>
  </p:clrMapOvr>
</p:sld>
</file>

<file path=ppt/theme/theme1.xml><?xml version="1.0" encoding="utf-8"?>
<a:theme xmlns:a="http://schemas.openxmlformats.org/drawingml/2006/main" name="Minimal Marketing by Slidesgo">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1094</TotalTime>
  <Words>1849</Words>
  <Application>Microsoft Office PowerPoint</Application>
  <PresentationFormat>On-screen Show (16:9)</PresentationFormat>
  <Paragraphs>386</Paragraphs>
  <Slides>53</Slides>
  <Notes>53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Bebas Neue</vt:lpstr>
      <vt:lpstr>Fira Sans Extra Condensed Medium</vt:lpstr>
      <vt:lpstr>Arial</vt:lpstr>
      <vt:lpstr>Overpass</vt:lpstr>
      <vt:lpstr>Times New Roman</vt:lpstr>
      <vt:lpstr>Lucida Bright</vt:lpstr>
      <vt:lpstr>Roboto Slab Light</vt:lpstr>
      <vt:lpstr>Overpass Light</vt:lpstr>
      <vt:lpstr>Minimal Marketing by Slidesgo</vt:lpstr>
      <vt:lpstr>21AIE112 EOC-2 PROJECT</vt:lpstr>
      <vt:lpstr>Table of contents</vt:lpstr>
      <vt:lpstr>PowerPoint Presentation</vt:lpstr>
      <vt:lpstr>01</vt:lpstr>
      <vt:lpstr>string LENGTH</vt:lpstr>
      <vt:lpstr>string COMPARE</vt:lpstr>
      <vt:lpstr>string APPEND</vt:lpstr>
      <vt:lpstr>PowerPoint Presentation</vt:lpstr>
      <vt:lpstr>String  LENGTH</vt:lpstr>
      <vt:lpstr>String  APPEND</vt:lpstr>
      <vt:lpstr>String  COMPARE (STRINGS ARE  EQUAL)</vt:lpstr>
      <vt:lpstr>String  COMPARE (STRINGS ARE NOT EQUAL)</vt:lpstr>
      <vt:lpstr>string SPLIT (EXTENDED LIBRARY)</vt:lpstr>
      <vt:lpstr>string SPLIT (EXTENDED LIBRARY)</vt:lpstr>
      <vt:lpstr>PowerPoint Presentation</vt:lpstr>
      <vt:lpstr>String  SPLIT</vt:lpstr>
      <vt:lpstr>02</vt:lpstr>
      <vt:lpstr>MORSE CODE </vt:lpstr>
      <vt:lpstr>MORSE CODE </vt:lpstr>
      <vt:lpstr>PowerPoint Presentation</vt:lpstr>
      <vt:lpstr>MORSE  CODE</vt:lpstr>
      <vt:lpstr>03</vt:lpstr>
      <vt:lpstr>QUEUE</vt:lpstr>
      <vt:lpstr>QUEUE</vt:lpstr>
      <vt:lpstr>QUEUE</vt:lpstr>
      <vt:lpstr>QUEUE</vt:lpstr>
      <vt:lpstr>PowerPoint Presentation</vt:lpstr>
      <vt:lpstr>QUEUE</vt:lpstr>
      <vt:lpstr>04</vt:lpstr>
      <vt:lpstr>TIC-TAC-TOE</vt:lpstr>
      <vt:lpstr>TIC-TAC-TOE</vt:lpstr>
      <vt:lpstr>TIC-TAC-TOE</vt:lpstr>
      <vt:lpstr>TIC-TAC-TOE</vt:lpstr>
      <vt:lpstr>TIC-TAC-TOE</vt:lpstr>
      <vt:lpstr>TIC-TAC-TOE</vt:lpstr>
      <vt:lpstr>TIC-TAC-TOE</vt:lpstr>
      <vt:lpstr>TIC-TAC-TOE</vt:lpstr>
      <vt:lpstr>TIC-TAC-TOE</vt:lpstr>
      <vt:lpstr>PowerPoint Presentation</vt:lpstr>
      <vt:lpstr>PowerPoint Presentation</vt:lpstr>
      <vt:lpstr>PowerPoint Presentation</vt:lpstr>
      <vt:lpstr>PowerPoint Presentation</vt:lpstr>
      <vt:lpstr>PowerPoint Presentation</vt:lpstr>
      <vt:lpstr>TIC-TAC-TOE</vt:lpstr>
      <vt:lpstr>TIC-TAC-TOE</vt:lpstr>
      <vt:lpstr>TIC-TAC-TOE</vt:lpstr>
      <vt:lpstr>PowerPoint Presentation</vt:lpstr>
      <vt:lpstr>PowerPoint Presentation</vt:lpstr>
      <vt:lpstr>MORSECODE </vt:lpstr>
      <vt:lpstr>TIC-TAC-TOE</vt:lpstr>
      <vt:lpstr>STRING LIBRARY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21AIE112 EOC-2 PROJECT</dc:title>
  <dc:creator>RAKHIL.M.L</dc:creator>
  <cp:lastModifiedBy>Rakhil M L</cp:lastModifiedBy>
  <cp:revision>8</cp:revision>
  <dcterms:modified xsi:type="dcterms:W3CDTF">2022-07-16T05:56:20Z</dcterms:modified>
</cp:coreProperties>
</file>